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3" r:id="rId2"/>
    <p:sldId id="314" r:id="rId3"/>
    <p:sldId id="315" r:id="rId4"/>
    <p:sldId id="325" r:id="rId5"/>
    <p:sldId id="351" r:id="rId6"/>
    <p:sldId id="326" r:id="rId7"/>
    <p:sldId id="327" r:id="rId8"/>
    <p:sldId id="358" r:id="rId9"/>
    <p:sldId id="359" r:id="rId10"/>
    <p:sldId id="342" r:id="rId11"/>
    <p:sldId id="354" r:id="rId12"/>
    <p:sldId id="336" r:id="rId13"/>
    <p:sldId id="350" r:id="rId14"/>
    <p:sldId id="345" r:id="rId15"/>
    <p:sldId id="357" r:id="rId16"/>
    <p:sldId id="356" r:id="rId17"/>
    <p:sldId id="352" r:id="rId18"/>
    <p:sldId id="347" r:id="rId19"/>
    <p:sldId id="355" r:id="rId20"/>
  </p:sldIdLst>
  <p:sldSz cx="9144000" cy="5143500" type="screen16x9"/>
  <p:notesSz cx="9926638" cy="6797675"/>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D94F8F-5ABA-42E2-BF15-9A28692DE179}">
          <p14:sldIdLst>
            <p14:sldId id="323"/>
            <p14:sldId id="314"/>
            <p14:sldId id="315"/>
            <p14:sldId id="325"/>
            <p14:sldId id="351"/>
            <p14:sldId id="326"/>
            <p14:sldId id="327"/>
            <p14:sldId id="358"/>
            <p14:sldId id="359"/>
            <p14:sldId id="342"/>
            <p14:sldId id="354"/>
            <p14:sldId id="336"/>
            <p14:sldId id="350"/>
            <p14:sldId id="345"/>
            <p14:sldId id="357"/>
            <p14:sldId id="356"/>
            <p14:sldId id="352"/>
            <p14:sldId id="347"/>
            <p14:sldId id="355"/>
          </p14:sldIdLst>
        </p14:section>
        <p14:section name="Untitled Section" id="{DFB21667-9FD7-42BF-B8DE-92ACA397BF32}">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141" userDrawn="1">
          <p15:clr>
            <a:srgbClr val="A4A3A4"/>
          </p15:clr>
        </p15:guide>
        <p15:guide id="2" pos="312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can Cogswell" initials="D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96586" autoAdjust="0"/>
  </p:normalViewPr>
  <p:slideViewPr>
    <p:cSldViewPr>
      <p:cViewPr varScale="1">
        <p:scale>
          <a:sx n="109" d="100"/>
          <a:sy n="109" d="100"/>
        </p:scale>
        <p:origin x="-446" y="-77"/>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9" d="100"/>
          <a:sy n="89" d="100"/>
        </p:scale>
        <p:origin x="-1978" y="-77"/>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38" tIns="45719" rIns="91438" bIns="45719" rtlCol="0"/>
          <a:lstStyle>
            <a:lvl1pPr algn="l">
              <a:defRPr sz="1200"/>
            </a:lvl1pPr>
          </a:lstStyle>
          <a:p>
            <a:endParaRPr lang="en-AU"/>
          </a:p>
        </p:txBody>
      </p:sp>
      <p:sp>
        <p:nvSpPr>
          <p:cNvPr id="3" name="Date Placeholder 2"/>
          <p:cNvSpPr>
            <a:spLocks noGrp="1"/>
          </p:cNvSpPr>
          <p:nvPr>
            <p:ph type="dt" idx="1"/>
          </p:nvPr>
        </p:nvSpPr>
        <p:spPr>
          <a:xfrm>
            <a:off x="5622799" y="1"/>
            <a:ext cx="4301543" cy="341064"/>
          </a:xfrm>
          <a:prstGeom prst="rect">
            <a:avLst/>
          </a:prstGeom>
        </p:spPr>
        <p:txBody>
          <a:bodyPr vert="horz" lIns="91438" tIns="45719" rIns="91438" bIns="45719" rtlCol="0"/>
          <a:lstStyle>
            <a:lvl1pPr algn="r">
              <a:defRPr sz="1200"/>
            </a:lvl1pPr>
          </a:lstStyle>
          <a:p>
            <a:fld id="{AD91471B-C523-44FE-ACF8-E88EFA182B1E}" type="datetimeFigureOut">
              <a:rPr lang="en-AU" smtClean="0"/>
              <a:t>13/02/2015</a:t>
            </a:fld>
            <a:endParaRPr lang="en-AU"/>
          </a:p>
        </p:txBody>
      </p:sp>
      <p:sp>
        <p:nvSpPr>
          <p:cNvPr id="4" name="Slide Image Placehold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1438" tIns="45719" rIns="91438" bIns="45719" rtlCol="0" anchor="ctr"/>
          <a:lstStyle/>
          <a:p>
            <a:endParaRPr lang="en-AU"/>
          </a:p>
        </p:txBody>
      </p:sp>
      <p:sp>
        <p:nvSpPr>
          <p:cNvPr id="5" name="Notes Placeholder 4"/>
          <p:cNvSpPr>
            <a:spLocks noGrp="1"/>
          </p:cNvSpPr>
          <p:nvPr>
            <p:ph type="body" sz="quarter" idx="3"/>
          </p:nvPr>
        </p:nvSpPr>
        <p:spPr>
          <a:xfrm>
            <a:off x="992664" y="3271382"/>
            <a:ext cx="7941310" cy="2676585"/>
          </a:xfrm>
          <a:prstGeom prst="rect">
            <a:avLst/>
          </a:prstGeom>
        </p:spPr>
        <p:txBody>
          <a:bodyPr vert="horz" lIns="91438" tIns="45719" rIns="91438" bIns="4571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456613"/>
            <a:ext cx="4301543" cy="341063"/>
          </a:xfrm>
          <a:prstGeom prst="rect">
            <a:avLst/>
          </a:prstGeom>
        </p:spPr>
        <p:txBody>
          <a:bodyPr vert="horz" lIns="91438" tIns="45719" rIns="91438" bIns="45719" rtlCol="0" anchor="b"/>
          <a:lstStyle>
            <a:lvl1pPr algn="l">
              <a:defRPr sz="1200"/>
            </a:lvl1pPr>
          </a:lstStyle>
          <a:p>
            <a:endParaRPr lang="en-AU"/>
          </a:p>
        </p:txBody>
      </p:sp>
      <p:sp>
        <p:nvSpPr>
          <p:cNvPr id="7" name="Slide Number Placeholder 6"/>
          <p:cNvSpPr>
            <a:spLocks noGrp="1"/>
          </p:cNvSpPr>
          <p:nvPr>
            <p:ph type="sldNum" sz="quarter" idx="5"/>
          </p:nvPr>
        </p:nvSpPr>
        <p:spPr>
          <a:xfrm>
            <a:off x="5622799" y="6456613"/>
            <a:ext cx="4301543" cy="341063"/>
          </a:xfrm>
          <a:prstGeom prst="rect">
            <a:avLst/>
          </a:prstGeom>
        </p:spPr>
        <p:txBody>
          <a:bodyPr vert="horz" lIns="91438" tIns="45719" rIns="91438" bIns="45719" rtlCol="0" anchor="b"/>
          <a:lstStyle>
            <a:lvl1pPr algn="r">
              <a:defRPr sz="1200"/>
            </a:lvl1pPr>
          </a:lstStyle>
          <a:p>
            <a:fld id="{77A99A5C-C484-4C11-9B77-697BACF603C3}" type="slidenum">
              <a:rPr lang="en-AU" smtClean="0"/>
              <a:t>‹#›</a:t>
            </a:fld>
            <a:endParaRPr lang="en-AU"/>
          </a:p>
        </p:txBody>
      </p:sp>
    </p:spTree>
    <p:extLst>
      <p:ext uri="{BB962C8B-B14F-4D97-AF65-F5344CB8AC3E}">
        <p14:creationId xmlns:p14="http://schemas.microsoft.com/office/powerpoint/2010/main" val="2254613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a:t>
            </a:fld>
            <a:endParaRPr lang="en-AU"/>
          </a:p>
        </p:txBody>
      </p:sp>
    </p:spTree>
    <p:extLst>
      <p:ext uri="{BB962C8B-B14F-4D97-AF65-F5344CB8AC3E}">
        <p14:creationId xmlns:p14="http://schemas.microsoft.com/office/powerpoint/2010/main" val="999528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10</a:t>
            </a:fld>
            <a:endParaRPr lang="en-AU"/>
          </a:p>
        </p:txBody>
      </p:sp>
    </p:spTree>
    <p:extLst>
      <p:ext uri="{BB962C8B-B14F-4D97-AF65-F5344CB8AC3E}">
        <p14:creationId xmlns:p14="http://schemas.microsoft.com/office/powerpoint/2010/main" val="268057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11</a:t>
            </a:fld>
            <a:endParaRPr lang="en-AU"/>
          </a:p>
        </p:txBody>
      </p:sp>
    </p:spTree>
    <p:extLst>
      <p:ext uri="{BB962C8B-B14F-4D97-AF65-F5344CB8AC3E}">
        <p14:creationId xmlns:p14="http://schemas.microsoft.com/office/powerpoint/2010/main" val="142456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12</a:t>
            </a:fld>
            <a:endParaRPr lang="en-AU"/>
          </a:p>
        </p:txBody>
      </p:sp>
    </p:spTree>
    <p:extLst>
      <p:ext uri="{BB962C8B-B14F-4D97-AF65-F5344CB8AC3E}">
        <p14:creationId xmlns:p14="http://schemas.microsoft.com/office/powerpoint/2010/main" val="479894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13</a:t>
            </a:fld>
            <a:endParaRPr lang="en-AU"/>
          </a:p>
        </p:txBody>
      </p:sp>
    </p:spTree>
    <p:extLst>
      <p:ext uri="{BB962C8B-B14F-4D97-AF65-F5344CB8AC3E}">
        <p14:creationId xmlns:p14="http://schemas.microsoft.com/office/powerpoint/2010/main" val="3258083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14</a:t>
            </a:fld>
            <a:endParaRPr lang="en-AU"/>
          </a:p>
        </p:txBody>
      </p:sp>
    </p:spTree>
    <p:extLst>
      <p:ext uri="{BB962C8B-B14F-4D97-AF65-F5344CB8AC3E}">
        <p14:creationId xmlns:p14="http://schemas.microsoft.com/office/powerpoint/2010/main" val="2087123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15</a:t>
            </a:fld>
            <a:endParaRPr lang="en-AU"/>
          </a:p>
        </p:txBody>
      </p:sp>
    </p:spTree>
    <p:extLst>
      <p:ext uri="{BB962C8B-B14F-4D97-AF65-F5344CB8AC3E}">
        <p14:creationId xmlns:p14="http://schemas.microsoft.com/office/powerpoint/2010/main" val="4092299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16</a:t>
            </a:fld>
            <a:endParaRPr lang="en-AU"/>
          </a:p>
        </p:txBody>
      </p:sp>
    </p:spTree>
    <p:extLst>
      <p:ext uri="{BB962C8B-B14F-4D97-AF65-F5344CB8AC3E}">
        <p14:creationId xmlns:p14="http://schemas.microsoft.com/office/powerpoint/2010/main" val="2727749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17</a:t>
            </a:fld>
            <a:endParaRPr lang="en-AU"/>
          </a:p>
        </p:txBody>
      </p:sp>
    </p:spTree>
    <p:extLst>
      <p:ext uri="{BB962C8B-B14F-4D97-AF65-F5344CB8AC3E}">
        <p14:creationId xmlns:p14="http://schemas.microsoft.com/office/powerpoint/2010/main" val="1982386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18</a:t>
            </a:fld>
            <a:endParaRPr lang="en-AU"/>
          </a:p>
        </p:txBody>
      </p:sp>
    </p:spTree>
    <p:extLst>
      <p:ext uri="{BB962C8B-B14F-4D97-AF65-F5344CB8AC3E}">
        <p14:creationId xmlns:p14="http://schemas.microsoft.com/office/powerpoint/2010/main" val="116055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19</a:t>
            </a:fld>
            <a:endParaRPr lang="en-AU"/>
          </a:p>
        </p:txBody>
      </p:sp>
    </p:spTree>
    <p:extLst>
      <p:ext uri="{BB962C8B-B14F-4D97-AF65-F5344CB8AC3E}">
        <p14:creationId xmlns:p14="http://schemas.microsoft.com/office/powerpoint/2010/main" val="1999685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2</a:t>
            </a:fld>
            <a:endParaRPr lang="en-AU"/>
          </a:p>
        </p:txBody>
      </p:sp>
    </p:spTree>
    <p:extLst>
      <p:ext uri="{BB962C8B-B14F-4D97-AF65-F5344CB8AC3E}">
        <p14:creationId xmlns:p14="http://schemas.microsoft.com/office/powerpoint/2010/main" val="302755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3</a:t>
            </a:fld>
            <a:endParaRPr lang="en-AU"/>
          </a:p>
        </p:txBody>
      </p:sp>
    </p:spTree>
    <p:extLst>
      <p:ext uri="{BB962C8B-B14F-4D97-AF65-F5344CB8AC3E}">
        <p14:creationId xmlns:p14="http://schemas.microsoft.com/office/powerpoint/2010/main" val="302755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4</a:t>
            </a:fld>
            <a:endParaRPr lang="en-AU"/>
          </a:p>
        </p:txBody>
      </p:sp>
    </p:spTree>
    <p:extLst>
      <p:ext uri="{BB962C8B-B14F-4D97-AF65-F5344CB8AC3E}">
        <p14:creationId xmlns:p14="http://schemas.microsoft.com/office/powerpoint/2010/main" val="217585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5</a:t>
            </a:fld>
            <a:endParaRPr lang="en-AU"/>
          </a:p>
        </p:txBody>
      </p:sp>
    </p:spTree>
    <p:extLst>
      <p:ext uri="{BB962C8B-B14F-4D97-AF65-F5344CB8AC3E}">
        <p14:creationId xmlns:p14="http://schemas.microsoft.com/office/powerpoint/2010/main" val="150570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6</a:t>
            </a:fld>
            <a:endParaRPr lang="en-AU"/>
          </a:p>
        </p:txBody>
      </p:sp>
    </p:spTree>
    <p:extLst>
      <p:ext uri="{BB962C8B-B14F-4D97-AF65-F5344CB8AC3E}">
        <p14:creationId xmlns:p14="http://schemas.microsoft.com/office/powerpoint/2010/main" val="64180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7</a:t>
            </a:fld>
            <a:endParaRPr lang="en-AU"/>
          </a:p>
        </p:txBody>
      </p:sp>
    </p:spTree>
    <p:extLst>
      <p:ext uri="{BB962C8B-B14F-4D97-AF65-F5344CB8AC3E}">
        <p14:creationId xmlns:p14="http://schemas.microsoft.com/office/powerpoint/2010/main" val="3623442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8</a:t>
            </a:fld>
            <a:endParaRPr lang="en-AU"/>
          </a:p>
        </p:txBody>
      </p:sp>
    </p:spTree>
    <p:extLst>
      <p:ext uri="{BB962C8B-B14F-4D97-AF65-F5344CB8AC3E}">
        <p14:creationId xmlns:p14="http://schemas.microsoft.com/office/powerpoint/2010/main" val="1606141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49313"/>
            <a:ext cx="4075112" cy="2293937"/>
          </a:xfrm>
        </p:spPr>
      </p:sp>
      <p:sp>
        <p:nvSpPr>
          <p:cNvPr id="3" name="Notes Placeholder 2"/>
          <p:cNvSpPr>
            <a:spLocks noGrp="1"/>
          </p:cNvSpPr>
          <p:nvPr>
            <p:ph type="body" idx="1"/>
          </p:nvPr>
        </p:nvSpPr>
        <p:spPr/>
        <p:txBody>
          <a:bodyPr/>
          <a:lstStyle/>
          <a:p>
            <a:r>
              <a:rPr lang="en-AU" sz="1100" dirty="0"/>
              <a:t>Geophysical logs (downhole logs, wireline logs) are the most common source of accurate information on the depth and the apparent thickness of formation boundaries. Logs are an ideal tool for qualitative geological interpretations and can be used</a:t>
            </a:r>
          </a:p>
          <a:p>
            <a:r>
              <a:rPr lang="en-AU" sz="1100" dirty="0"/>
              <a:t>in stratigraphic correlation, depth and accurate thickness determination of mineralised intervals, lithological identifications and classification of depositional environments</a:t>
            </a:r>
          </a:p>
          <a:p>
            <a:endParaRPr lang="en-AU" sz="1100" dirty="0"/>
          </a:p>
          <a:p>
            <a:r>
              <a:rPr lang="en-AU" sz="1100" dirty="0"/>
              <a:t>Giving a near continuous sample of the formation, geophysical logs analyse of volume of rock, in most cases greater than borehole volume (hence core and cuttings).</a:t>
            </a:r>
          </a:p>
          <a:p>
            <a:endParaRPr lang="en-AU" sz="1100" dirty="0"/>
          </a:p>
          <a:p>
            <a:r>
              <a:rPr lang="en-AU" sz="1100" dirty="0"/>
              <a:t>The data provided by logs are objective, repetitive and permanent. The data is obtained and processed rapidly at the borehole site and economically compared to core.</a:t>
            </a:r>
          </a:p>
          <a:p>
            <a:endParaRPr lang="en-AU" sz="1100" dirty="0"/>
          </a:p>
          <a:p>
            <a:r>
              <a:rPr lang="en-AU" sz="1100" dirty="0"/>
              <a:t>Measurements made by logging probes are strongly dependent upon formation properties.</a:t>
            </a:r>
          </a:p>
          <a:p>
            <a:endParaRPr lang="en-AU" sz="1100" dirty="0"/>
          </a:p>
          <a:p>
            <a:r>
              <a:rPr lang="en-AU" sz="1100" dirty="0" err="1"/>
              <a:t>Quantitive</a:t>
            </a:r>
            <a:r>
              <a:rPr lang="en-AU" sz="1100" dirty="0"/>
              <a:t> interpretation requires involvement of the geologist/engineer from supply of core reference data, verification boreholes through the mineralisation. Unfortunately, the geologist are not totally convinced by geophysical log data, they believe in the rock sample and not fundamentally in the log parameter.</a:t>
            </a:r>
          </a:p>
          <a:p>
            <a:endParaRPr lang="en-AU" sz="1100" dirty="0"/>
          </a:p>
          <a:p>
            <a:r>
              <a:rPr lang="en-AU" sz="1100" dirty="0"/>
              <a:t>Different professional fields, geologist, geophysicist, engineer want different things from the </a:t>
            </a:r>
            <a:r>
              <a:rPr lang="en-AU" sz="1100" dirty="0" err="1"/>
              <a:t>logdata</a:t>
            </a:r>
            <a:r>
              <a:rPr lang="en-AU" sz="1100" dirty="0"/>
              <a:t>. Team work is essential.</a:t>
            </a:r>
          </a:p>
          <a:p>
            <a:endParaRPr lang="en-AU" sz="1100" dirty="0"/>
          </a:p>
        </p:txBody>
      </p:sp>
      <p:sp>
        <p:nvSpPr>
          <p:cNvPr id="4" name="Slide Number Placeholder 3"/>
          <p:cNvSpPr>
            <a:spLocks noGrp="1"/>
          </p:cNvSpPr>
          <p:nvPr>
            <p:ph type="sldNum" sz="quarter" idx="10"/>
          </p:nvPr>
        </p:nvSpPr>
        <p:spPr/>
        <p:txBody>
          <a:bodyPr/>
          <a:lstStyle/>
          <a:p>
            <a:fld id="{77A99A5C-C484-4C11-9B77-697BACF603C3}" type="slidenum">
              <a:rPr lang="en-AU" smtClean="0"/>
              <a:t>9</a:t>
            </a:fld>
            <a:endParaRPr lang="en-AU"/>
          </a:p>
        </p:txBody>
      </p:sp>
    </p:spTree>
    <p:extLst>
      <p:ext uri="{BB962C8B-B14F-4D97-AF65-F5344CB8AC3E}">
        <p14:creationId xmlns:p14="http://schemas.microsoft.com/office/powerpoint/2010/main" val="4138235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31AEF8D-B9CD-45D7-B896-6D62C9182BD9}" type="datetime1">
              <a:rPr lang="en-AU" smtClean="0"/>
              <a:t>13/02/2015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99297840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F307DB-5B6B-43B8-9CD8-56159F1FF240}" type="datetime1">
              <a:rPr lang="en-AU" smtClean="0"/>
              <a:t>13/02/2015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323457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A9299B9-5F0A-4716-B8BA-A65DF7EC3B4F}" type="datetime1">
              <a:rPr lang="en-AU" smtClean="0"/>
              <a:t>13/02/2015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11692779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FDCE8AA-B016-4519-8713-0F7E72C097B3}" type="datetime1">
              <a:rPr lang="en-AU" smtClean="0"/>
              <a:t>13/02/2015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726549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A9887F-BEFE-413E-91A0-CAF41A977E30}" type="datetime1">
              <a:rPr lang="en-AU" smtClean="0"/>
              <a:t>13/02/2015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0097476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7309195-27D0-43F5-9358-3BD83C191958}" type="datetime1">
              <a:rPr lang="en-AU" smtClean="0"/>
              <a:t>13/02/2015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422750813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9039E82-19F8-468B-AA9A-94EA2A8B74B7}" type="datetime1">
              <a:rPr lang="en-AU" smtClean="0"/>
              <a:t>13/02/2015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10387230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9DD2E754-FAAC-4739-866C-22EB389BB569}" type="datetime1">
              <a:rPr lang="en-AU" smtClean="0"/>
              <a:t>13/02/2015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4880398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9A3B9-AA49-480E-830D-A76FFC0B34B7}" type="datetime1">
              <a:rPr lang="en-AU" smtClean="0"/>
              <a:t>13/02/2015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388608649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6B41E-943F-4F36-9BD1-91994886108E}" type="datetime1">
              <a:rPr lang="en-AU" smtClean="0"/>
              <a:t>13/02/2015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20317210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915DA0-0828-4E7E-93D9-0B1112F59171}" type="datetime1">
              <a:rPr lang="en-AU" smtClean="0"/>
              <a:t>13/02/2015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FA06B5F-8608-4832-8EA5-BFF3903AE2B0}" type="slidenum">
              <a:rPr lang="en-AU" smtClean="0"/>
              <a:t>‹#›</a:t>
            </a:fld>
            <a:endParaRPr lang="en-AU"/>
          </a:p>
        </p:txBody>
      </p:sp>
    </p:spTree>
    <p:extLst>
      <p:ext uri="{BB962C8B-B14F-4D97-AF65-F5344CB8AC3E}">
        <p14:creationId xmlns:p14="http://schemas.microsoft.com/office/powerpoint/2010/main" val="14982940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7996AB4-4674-4994-98B7-3A16BB97A3A0}" type="datetime1">
              <a:rPr lang="en-AU" smtClean="0"/>
              <a:t>13/02/2015</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FA06B5F-8608-4832-8EA5-BFF3903AE2B0}" type="slidenum">
              <a:rPr lang="en-AU" smtClean="0"/>
              <a:t>‹#›</a:t>
            </a:fld>
            <a:endParaRPr lang="en-AU"/>
          </a:p>
        </p:txBody>
      </p:sp>
    </p:spTree>
    <p:extLst>
      <p:ext uri="{BB962C8B-B14F-4D97-AF65-F5344CB8AC3E}">
        <p14:creationId xmlns:p14="http://schemas.microsoft.com/office/powerpoint/2010/main" val="137582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jpe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1.jpeg"/><Relationship Id="rId7" Type="http://schemas.openxmlformats.org/officeDocument/2006/relationships/image" Target="../media/image4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jpe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jpe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179092" y="384348"/>
            <a:ext cx="6192688" cy="1323439"/>
          </a:xfrm>
          <a:prstGeom prst="rect">
            <a:avLst/>
          </a:prstGeom>
          <a:noFill/>
        </p:spPr>
        <p:txBody>
          <a:bodyPr wrap="square" rtlCol="0">
            <a:spAutoFit/>
          </a:bodyPr>
          <a:lstStyle/>
          <a:p>
            <a:pPr algn="ctr"/>
            <a:r>
              <a:rPr lang="en-AU" altLang="en-US" sz="1600" b="1" i="1" dirty="0" smtClean="0">
                <a:solidFill>
                  <a:srgbClr val="D03233"/>
                </a:solidFill>
                <a:latin typeface="Helvetica" charset="0"/>
                <a:cs typeface="Arial" pitchFamily="34" charset="0"/>
              </a:rPr>
              <a:t>“Geophysical </a:t>
            </a:r>
            <a:r>
              <a:rPr lang="en-AU" altLang="en-US" sz="1600" b="1" i="1" dirty="0">
                <a:solidFill>
                  <a:srgbClr val="D03233"/>
                </a:solidFill>
                <a:latin typeface="Helvetica" charset="0"/>
                <a:cs typeface="Arial" pitchFamily="34" charset="0"/>
              </a:rPr>
              <a:t>logging </a:t>
            </a:r>
            <a:r>
              <a:rPr lang="en-AU" altLang="en-US" sz="1600" b="1" i="1" dirty="0" smtClean="0">
                <a:solidFill>
                  <a:srgbClr val="D03233"/>
                </a:solidFill>
                <a:latin typeface="Helvetica" charset="0"/>
                <a:cs typeface="Arial" pitchFamily="34" charset="0"/>
              </a:rPr>
              <a:t>for coal - current techniques.”</a:t>
            </a:r>
          </a:p>
          <a:p>
            <a:pPr algn="ctr"/>
            <a:r>
              <a:rPr lang="en-AU" altLang="en-US" sz="1600" b="1" i="1" dirty="0" smtClean="0">
                <a:solidFill>
                  <a:srgbClr val="D03233"/>
                </a:solidFill>
                <a:latin typeface="Helvetica" charset="0"/>
                <a:cs typeface="Arial" pitchFamily="34" charset="0"/>
              </a:rPr>
              <a:t>downhole </a:t>
            </a:r>
            <a:r>
              <a:rPr lang="en-AU" altLang="en-US" sz="1600" b="1" i="1" dirty="0">
                <a:solidFill>
                  <a:srgbClr val="D03233"/>
                </a:solidFill>
                <a:latin typeface="Helvetica" charset="0"/>
                <a:cs typeface="Arial" pitchFamily="34" charset="0"/>
              </a:rPr>
              <a:t>logging workshop</a:t>
            </a:r>
            <a:r>
              <a:rPr lang="en-AU" altLang="en-US" sz="1600" b="1" i="1" dirty="0" smtClean="0">
                <a:solidFill>
                  <a:srgbClr val="D03233"/>
                </a:solidFill>
                <a:latin typeface="Helvetica" charset="0"/>
                <a:cs typeface="Arial" pitchFamily="34" charset="0"/>
              </a:rPr>
              <a:t>,</a:t>
            </a:r>
          </a:p>
          <a:p>
            <a:pPr algn="ctr"/>
            <a:r>
              <a:rPr lang="en-AU" altLang="en-US" sz="1600" b="1" i="1" dirty="0" smtClean="0">
                <a:solidFill>
                  <a:srgbClr val="D03233"/>
                </a:solidFill>
                <a:latin typeface="Helvetica" charset="0"/>
                <a:cs typeface="Arial" pitchFamily="34" charset="0"/>
              </a:rPr>
              <a:t>Perth, Western Australia.</a:t>
            </a:r>
          </a:p>
          <a:p>
            <a:pPr algn="ctr"/>
            <a:r>
              <a:rPr lang="en-AU" altLang="en-US" sz="1600" b="1" i="1" dirty="0" smtClean="0">
                <a:solidFill>
                  <a:srgbClr val="D03233"/>
                </a:solidFill>
                <a:latin typeface="Helvetica" charset="0"/>
                <a:cs typeface="Arial" pitchFamily="34" charset="0"/>
              </a:rPr>
              <a:t>Feb 14</a:t>
            </a:r>
            <a:r>
              <a:rPr lang="en-AU" altLang="en-US" sz="1600" b="1" i="1" baseline="30000" dirty="0" smtClean="0">
                <a:solidFill>
                  <a:srgbClr val="D03233"/>
                </a:solidFill>
                <a:latin typeface="Helvetica" charset="0"/>
                <a:cs typeface="Arial" pitchFamily="34" charset="0"/>
              </a:rPr>
              <a:t>th</a:t>
            </a:r>
            <a:r>
              <a:rPr lang="en-AU" altLang="en-US" sz="1600" b="1" i="1" dirty="0" smtClean="0">
                <a:solidFill>
                  <a:srgbClr val="D03233"/>
                </a:solidFill>
                <a:latin typeface="Helvetica" charset="0"/>
                <a:cs typeface="Arial" pitchFamily="34" charset="0"/>
              </a:rPr>
              <a:t> 2015</a:t>
            </a:r>
            <a:endParaRPr lang="en-AU" altLang="en-US" sz="1600" b="1" i="1" dirty="0">
              <a:solidFill>
                <a:srgbClr val="D03233"/>
              </a:solidFill>
              <a:latin typeface="Helvetica" charset="0"/>
              <a:cs typeface="Arial" pitchFamily="34" charset="0"/>
            </a:endParaRPr>
          </a:p>
          <a:p>
            <a:pPr algn="ctr"/>
            <a:r>
              <a:rPr lang="en-AU" sz="1600" dirty="0"/>
              <a:t>		</a:t>
            </a:r>
          </a:p>
        </p:txBody>
      </p:sp>
      <p:pic>
        <p:nvPicPr>
          <p:cNvPr id="6" name="Picture 5"/>
          <p:cNvPicPr>
            <a:picLocks noChangeAspect="1"/>
          </p:cNvPicPr>
          <p:nvPr/>
        </p:nvPicPr>
        <p:blipFill>
          <a:blip r:embed="rId5"/>
          <a:stretch>
            <a:fillRect/>
          </a:stretch>
        </p:blipFill>
        <p:spPr>
          <a:xfrm>
            <a:off x="6060039" y="2712690"/>
            <a:ext cx="1532142" cy="2012169"/>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9093" y="2707843"/>
            <a:ext cx="3840205" cy="2017016"/>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570" y="1479074"/>
            <a:ext cx="8316416" cy="1039036"/>
          </a:xfrm>
          <a:prstGeom prst="rect">
            <a:avLst/>
          </a:prstGeom>
        </p:spPr>
      </p:pic>
    </p:spTree>
    <p:extLst>
      <p:ext uri="{BB962C8B-B14F-4D97-AF65-F5344CB8AC3E}">
        <p14:creationId xmlns:p14="http://schemas.microsoft.com/office/powerpoint/2010/main" val="12275271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3"/>
          <a:stretch>
            <a:fillRect/>
          </a:stretch>
        </p:blipFill>
        <p:spPr>
          <a:xfrm>
            <a:off x="5831794" y="918053"/>
            <a:ext cx="2756838" cy="3637216"/>
          </a:xfrm>
          <a:prstGeom prst="rect">
            <a:avLst/>
          </a:prstGeom>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2015</a:t>
            </a:r>
          </a:p>
        </p:txBody>
      </p:sp>
      <p:sp>
        <p:nvSpPr>
          <p:cNvPr id="12" name="TextBox 11"/>
          <p:cNvSpPr txBox="1"/>
          <p:nvPr/>
        </p:nvSpPr>
        <p:spPr>
          <a:xfrm>
            <a:off x="25077" y="433337"/>
            <a:ext cx="7028209" cy="1384995"/>
          </a:xfrm>
          <a:prstGeom prst="rect">
            <a:avLst/>
          </a:prstGeom>
          <a:noFill/>
        </p:spPr>
        <p:txBody>
          <a:bodyPr wrap="square" rtlCol="0">
            <a:spAutoFit/>
          </a:bodyPr>
          <a:lstStyle/>
          <a:p>
            <a:pPr marL="268288" indent="-268288">
              <a:buFont typeface="Arial" panose="020B0604020202020204" pitchFamily="34" charset="0"/>
              <a:buChar char="•"/>
            </a:pPr>
            <a:r>
              <a:rPr lang="en-AU" sz="1400" dirty="0" smtClean="0"/>
              <a:t>Multi-receivers </a:t>
            </a:r>
            <a:r>
              <a:rPr lang="en-AU" sz="1400" dirty="0"/>
              <a:t>probe.</a:t>
            </a:r>
          </a:p>
          <a:p>
            <a:pPr marL="268288" indent="-268288" defTabSz="444500"/>
            <a:r>
              <a:rPr lang="en-AU" sz="1400" dirty="0"/>
              <a:t>		</a:t>
            </a:r>
            <a:r>
              <a:rPr lang="en-AU" sz="1400" i="1" dirty="0" smtClean="0">
                <a:solidFill>
                  <a:schemeClr val="accent3">
                    <a:lumMod val="50000"/>
                  </a:schemeClr>
                </a:solidFill>
              </a:rPr>
              <a:t>1TX-4RX 	60cm</a:t>
            </a:r>
            <a:r>
              <a:rPr lang="en-AU" sz="1400" i="1" dirty="0">
                <a:solidFill>
                  <a:schemeClr val="accent3">
                    <a:lumMod val="50000"/>
                  </a:schemeClr>
                </a:solidFill>
              </a:rPr>
              <a:t>, 80cm, 100cm, 120cm receiver </a:t>
            </a:r>
            <a:r>
              <a:rPr lang="en-AU" sz="1400" i="1" dirty="0" err="1" smtClean="0">
                <a:solidFill>
                  <a:schemeClr val="accent3">
                    <a:lumMod val="50000"/>
                  </a:schemeClr>
                </a:solidFill>
              </a:rPr>
              <a:t>spacings</a:t>
            </a:r>
            <a:endParaRPr lang="en-AU" sz="1400" i="1" dirty="0" smtClean="0">
              <a:solidFill>
                <a:schemeClr val="accent3">
                  <a:lumMod val="50000"/>
                </a:schemeClr>
              </a:solidFill>
            </a:endParaRPr>
          </a:p>
          <a:p>
            <a:pPr marL="285750" indent="-285750" defTabSz="444500">
              <a:buFont typeface="Arial" panose="020B0604020202020204" pitchFamily="34" charset="0"/>
              <a:buChar char="•"/>
            </a:pPr>
            <a:r>
              <a:rPr lang="en-AU" sz="1400" dirty="0" smtClean="0"/>
              <a:t>Requires </a:t>
            </a:r>
            <a:r>
              <a:rPr lang="en-AU" sz="1400" dirty="0" err="1"/>
              <a:t>openhole</a:t>
            </a:r>
            <a:r>
              <a:rPr lang="en-AU" sz="1400" dirty="0"/>
              <a:t> and fluid filled conditions.</a:t>
            </a:r>
          </a:p>
          <a:p>
            <a:pPr marL="268288" indent="-268288" defTabSz="627063">
              <a:buFont typeface="Arial" panose="020B0604020202020204" pitchFamily="34" charset="0"/>
              <a:buChar char="•"/>
            </a:pPr>
            <a:r>
              <a:rPr lang="en-AU" sz="1400" dirty="0"/>
              <a:t>Measurement:	pressure pulse transmitter/receiver(s</a:t>
            </a:r>
            <a:r>
              <a:rPr lang="en-AU" sz="1400" dirty="0" smtClean="0"/>
              <a:t>).</a:t>
            </a:r>
          </a:p>
          <a:p>
            <a:pPr defTabSz="444500"/>
            <a:r>
              <a:rPr lang="en-AU" sz="1400" b="1" i="1" dirty="0" smtClean="0">
                <a:solidFill>
                  <a:schemeClr val="accent3">
                    <a:lumMod val="50000"/>
                  </a:schemeClr>
                </a:solidFill>
              </a:rPr>
              <a:t>	</a:t>
            </a:r>
            <a:r>
              <a:rPr lang="en-AU" sz="1400" b="1" i="1" u="sng" dirty="0" smtClean="0">
                <a:solidFill>
                  <a:schemeClr val="accent3">
                    <a:lumMod val="50000"/>
                  </a:schemeClr>
                </a:solidFill>
              </a:rPr>
              <a:t>Transit </a:t>
            </a:r>
            <a:r>
              <a:rPr lang="en-AU" sz="1400" b="1" i="1" u="sng" dirty="0">
                <a:solidFill>
                  <a:schemeClr val="accent3">
                    <a:lumMod val="50000"/>
                  </a:schemeClr>
                </a:solidFill>
              </a:rPr>
              <a:t>time between receivers of compressional arrival only</a:t>
            </a:r>
          </a:p>
          <a:p>
            <a:pPr marL="268288" indent="-268288" defTabSz="627063">
              <a:buFont typeface="Arial" panose="020B0604020202020204" pitchFamily="34" charset="0"/>
              <a:buChar char="•"/>
            </a:pPr>
            <a:endParaRPr lang="en-AU" sz="1400" dirty="0" smtClean="0"/>
          </a:p>
        </p:txBody>
      </p:sp>
      <p:pic>
        <p:nvPicPr>
          <p:cNvPr id="1025" name="Picture 1" descr="BWI_Letterhea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217670" y="1654454"/>
            <a:ext cx="3181704" cy="3191798"/>
          </a:xfrm>
          <a:prstGeom prst="rect">
            <a:avLst/>
          </a:prstGeom>
        </p:spPr>
      </p:pic>
      <p:sp>
        <p:nvSpPr>
          <p:cNvPr id="14" name="TextBox 13"/>
          <p:cNvSpPr txBox="1"/>
          <p:nvPr/>
        </p:nvSpPr>
        <p:spPr>
          <a:xfrm>
            <a:off x="6732240" y="4640372"/>
            <a:ext cx="1571264" cy="307777"/>
          </a:xfrm>
          <a:prstGeom prst="rect">
            <a:avLst/>
          </a:prstGeom>
          <a:noFill/>
        </p:spPr>
        <p:txBody>
          <a:bodyPr wrap="none" rtlCol="0">
            <a:spAutoFit/>
          </a:bodyPr>
          <a:lstStyle/>
          <a:p>
            <a:r>
              <a:rPr lang="en-AU" sz="1400" dirty="0" smtClean="0">
                <a:solidFill>
                  <a:schemeClr val="accent6">
                    <a:lumMod val="75000"/>
                  </a:schemeClr>
                </a:solidFill>
              </a:rPr>
              <a:t>Multichannel sonic</a:t>
            </a:r>
            <a:endParaRPr lang="en-AU" sz="1400" dirty="0">
              <a:solidFill>
                <a:schemeClr val="accent6">
                  <a:lumMod val="75000"/>
                </a:schemeClr>
              </a:solidFill>
            </a:endParaRPr>
          </a:p>
        </p:txBody>
      </p:sp>
      <p:sp>
        <p:nvSpPr>
          <p:cNvPr id="15" name="TextBox 14"/>
          <p:cNvSpPr txBox="1"/>
          <p:nvPr/>
        </p:nvSpPr>
        <p:spPr>
          <a:xfrm rot="5400000">
            <a:off x="189915" y="2864891"/>
            <a:ext cx="939780" cy="246221"/>
          </a:xfrm>
          <a:prstGeom prst="rect">
            <a:avLst/>
          </a:prstGeom>
          <a:noFill/>
        </p:spPr>
        <p:txBody>
          <a:bodyPr wrap="square" rtlCol="0">
            <a:spAutoFit/>
          </a:bodyPr>
          <a:lstStyle/>
          <a:p>
            <a:r>
              <a:rPr lang="en-AU" sz="1000" dirty="0" smtClean="0">
                <a:solidFill>
                  <a:schemeClr val="accent6">
                    <a:lumMod val="75000"/>
                  </a:schemeClr>
                </a:solidFill>
              </a:rPr>
              <a:t>Ray Paths</a:t>
            </a:r>
            <a:endParaRPr lang="en-AU" sz="1000" dirty="0">
              <a:solidFill>
                <a:schemeClr val="accent6">
                  <a:lumMod val="75000"/>
                </a:schemeClr>
              </a:solidFill>
            </a:endParaRPr>
          </a:p>
        </p:txBody>
      </p:sp>
      <p:sp>
        <p:nvSpPr>
          <p:cNvPr id="16" name="TextBox 15"/>
          <p:cNvSpPr txBox="1"/>
          <p:nvPr/>
        </p:nvSpPr>
        <p:spPr>
          <a:xfrm rot="5400000">
            <a:off x="1074320" y="2628659"/>
            <a:ext cx="1224136" cy="246221"/>
          </a:xfrm>
          <a:prstGeom prst="rect">
            <a:avLst/>
          </a:prstGeom>
          <a:noFill/>
        </p:spPr>
        <p:txBody>
          <a:bodyPr wrap="square" rtlCol="0">
            <a:spAutoFit/>
          </a:bodyPr>
          <a:lstStyle/>
          <a:p>
            <a:r>
              <a:rPr lang="en-AU" sz="1000" dirty="0" smtClean="0">
                <a:solidFill>
                  <a:schemeClr val="accent6">
                    <a:lumMod val="75000"/>
                  </a:schemeClr>
                </a:solidFill>
              </a:rPr>
              <a:t>Receiver Spacing's</a:t>
            </a:r>
            <a:endParaRPr lang="en-AU" sz="1000" dirty="0">
              <a:solidFill>
                <a:schemeClr val="accent6">
                  <a:lumMod val="75000"/>
                </a:schemeClr>
              </a:solidFill>
            </a:endParaRPr>
          </a:p>
        </p:txBody>
      </p:sp>
      <p:sp>
        <p:nvSpPr>
          <p:cNvPr id="17" name="TextBox 16"/>
          <p:cNvSpPr txBox="1"/>
          <p:nvPr/>
        </p:nvSpPr>
        <p:spPr>
          <a:xfrm rot="5400000">
            <a:off x="1185844" y="2713108"/>
            <a:ext cx="1487286" cy="246221"/>
          </a:xfrm>
          <a:prstGeom prst="rect">
            <a:avLst/>
          </a:prstGeom>
          <a:noFill/>
        </p:spPr>
        <p:txBody>
          <a:bodyPr wrap="square" rtlCol="0">
            <a:spAutoFit/>
          </a:bodyPr>
          <a:lstStyle/>
          <a:p>
            <a:r>
              <a:rPr lang="en-AU" sz="1000" dirty="0" smtClean="0">
                <a:solidFill>
                  <a:schemeClr val="accent6">
                    <a:lumMod val="75000"/>
                  </a:schemeClr>
                </a:solidFill>
              </a:rPr>
              <a:t>Multichannel curves</a:t>
            </a:r>
            <a:endParaRPr lang="en-AU" sz="1000" dirty="0">
              <a:solidFill>
                <a:schemeClr val="accent6">
                  <a:lumMod val="75000"/>
                </a:schemeClr>
              </a:solidFill>
            </a:endParaRPr>
          </a:p>
        </p:txBody>
      </p:sp>
      <p:sp>
        <p:nvSpPr>
          <p:cNvPr id="18" name="TextBox 17"/>
          <p:cNvSpPr txBox="1"/>
          <p:nvPr/>
        </p:nvSpPr>
        <p:spPr>
          <a:xfrm>
            <a:off x="2359892" y="4722769"/>
            <a:ext cx="1159470" cy="246221"/>
          </a:xfrm>
          <a:prstGeom prst="rect">
            <a:avLst/>
          </a:prstGeom>
          <a:noFill/>
        </p:spPr>
        <p:txBody>
          <a:bodyPr wrap="square" rtlCol="0">
            <a:spAutoFit/>
          </a:bodyPr>
          <a:lstStyle/>
          <a:p>
            <a:r>
              <a:rPr lang="en-AU" sz="1000" dirty="0" smtClean="0">
                <a:solidFill>
                  <a:schemeClr val="accent6">
                    <a:lumMod val="75000"/>
                  </a:schemeClr>
                </a:solidFill>
              </a:rPr>
              <a:t>Transmitter pulses</a:t>
            </a:r>
            <a:endParaRPr lang="en-AU" sz="1000" dirty="0">
              <a:solidFill>
                <a:schemeClr val="accent6">
                  <a:lumMod val="75000"/>
                </a:schemeClr>
              </a:solidFill>
            </a:endParaRPr>
          </a:p>
        </p:txBody>
      </p:sp>
      <p:sp>
        <p:nvSpPr>
          <p:cNvPr id="19" name="TextBox 18"/>
          <p:cNvSpPr txBox="1"/>
          <p:nvPr/>
        </p:nvSpPr>
        <p:spPr>
          <a:xfrm>
            <a:off x="2364962" y="1761759"/>
            <a:ext cx="1159470" cy="246221"/>
          </a:xfrm>
          <a:prstGeom prst="rect">
            <a:avLst/>
          </a:prstGeom>
          <a:noFill/>
        </p:spPr>
        <p:txBody>
          <a:bodyPr wrap="square" rtlCol="0">
            <a:spAutoFit/>
          </a:bodyPr>
          <a:lstStyle/>
          <a:p>
            <a:r>
              <a:rPr lang="en-AU" sz="1000" dirty="0" smtClean="0">
                <a:solidFill>
                  <a:schemeClr val="accent6">
                    <a:lumMod val="75000"/>
                  </a:schemeClr>
                </a:solidFill>
              </a:rPr>
              <a:t>Receivers – </a:t>
            </a:r>
            <a:r>
              <a:rPr lang="en-AU" sz="1000" dirty="0" err="1" smtClean="0">
                <a:solidFill>
                  <a:schemeClr val="accent6">
                    <a:lumMod val="75000"/>
                  </a:schemeClr>
                </a:solidFill>
              </a:rPr>
              <a:t>dt</a:t>
            </a:r>
            <a:r>
              <a:rPr lang="en-AU" sz="1000" dirty="0" smtClean="0">
                <a:solidFill>
                  <a:schemeClr val="accent6">
                    <a:lumMod val="75000"/>
                  </a:schemeClr>
                </a:solidFill>
              </a:rPr>
              <a:t> only</a:t>
            </a:r>
            <a:endParaRPr lang="en-AU" sz="1000" dirty="0">
              <a:solidFill>
                <a:schemeClr val="accent6">
                  <a:lumMod val="75000"/>
                </a:schemeClr>
              </a:solidFill>
            </a:endParaRPr>
          </a:p>
        </p:txBody>
      </p:sp>
      <p:sp>
        <p:nvSpPr>
          <p:cNvPr id="20" name="Footer Placeholder 2"/>
          <p:cNvSpPr txBox="1">
            <a:spLocks/>
          </p:cNvSpPr>
          <p:nvPr/>
        </p:nvSpPr>
        <p:spPr>
          <a:xfrm>
            <a:off x="0" y="-7384"/>
            <a:ext cx="7062234" cy="287513"/>
          </a:xfrm>
          <a:prstGeom prst="rect">
            <a:avLst/>
          </a:prstGeom>
          <a:solidFill>
            <a:schemeClr val="accent5">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sonic probe – TRANSIT TIME</a:t>
            </a:r>
            <a:endParaRPr lang="en-AU" altLang="en-US" sz="1600" b="1" i="1" dirty="0">
              <a:solidFill>
                <a:schemeClr val="accent3">
                  <a:lumMod val="50000"/>
                </a:schemeClr>
              </a:solidFill>
              <a:cs typeface="Arial" pitchFamily="34"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9362" y="2331266"/>
            <a:ext cx="2647188" cy="1707642"/>
          </a:xfrm>
          <a:prstGeom prst="rect">
            <a:avLst/>
          </a:prstGeom>
        </p:spPr>
      </p:pic>
    </p:spTree>
    <p:extLst>
      <p:ext uri="{BB962C8B-B14F-4D97-AF65-F5344CB8AC3E}">
        <p14:creationId xmlns:p14="http://schemas.microsoft.com/office/powerpoint/2010/main" val="21092879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Wireline_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2015</a:t>
            </a:r>
          </a:p>
        </p:txBody>
      </p:sp>
      <p:sp>
        <p:nvSpPr>
          <p:cNvPr id="12" name="TextBox 11"/>
          <p:cNvSpPr txBox="1"/>
          <p:nvPr/>
        </p:nvSpPr>
        <p:spPr>
          <a:xfrm>
            <a:off x="109474" y="480640"/>
            <a:ext cx="7084133" cy="4185761"/>
          </a:xfrm>
          <a:prstGeom prst="rect">
            <a:avLst/>
          </a:prstGeom>
          <a:noFill/>
        </p:spPr>
        <p:txBody>
          <a:bodyPr wrap="square" rtlCol="0">
            <a:spAutoFit/>
          </a:bodyPr>
          <a:lstStyle/>
          <a:p>
            <a:pPr marL="285750" indent="-285750" defTabSz="536575">
              <a:buFont typeface="Arial" panose="020B0604020202020204" pitchFamily="34" charset="0"/>
              <a:buChar char="•"/>
            </a:pPr>
            <a:r>
              <a:rPr lang="en-AU" sz="1400" dirty="0" smtClean="0"/>
              <a:t>Sonic: </a:t>
            </a:r>
            <a:endParaRPr lang="en-AU" sz="1400" i="1" dirty="0">
              <a:solidFill>
                <a:schemeClr val="accent6">
                  <a:lumMod val="75000"/>
                </a:schemeClr>
              </a:solidFill>
            </a:endParaRPr>
          </a:p>
          <a:p>
            <a:pPr defTabSz="536575"/>
            <a:r>
              <a:rPr lang="en-AU" sz="1400" i="1" dirty="0">
                <a:solidFill>
                  <a:schemeClr val="accent6">
                    <a:lumMod val="75000"/>
                  </a:schemeClr>
                </a:solidFill>
              </a:rPr>
              <a:t>	</a:t>
            </a:r>
            <a:r>
              <a:rPr lang="en-AU" sz="1400" i="1" dirty="0" smtClean="0">
                <a:solidFill>
                  <a:schemeClr val="accent6">
                    <a:lumMod val="75000"/>
                  </a:schemeClr>
                </a:solidFill>
              </a:rPr>
              <a:t>Compressional arrival times only</a:t>
            </a:r>
          </a:p>
          <a:p>
            <a:pPr defTabSz="536575"/>
            <a:r>
              <a:rPr lang="en-AU" sz="1400" i="1" dirty="0">
                <a:solidFill>
                  <a:schemeClr val="accent6">
                    <a:lumMod val="75000"/>
                  </a:schemeClr>
                </a:solidFill>
              </a:rPr>
              <a:t>	</a:t>
            </a:r>
            <a:r>
              <a:rPr lang="en-AU" sz="1400" i="1" dirty="0" smtClean="0">
                <a:solidFill>
                  <a:schemeClr val="accent3">
                    <a:lumMod val="50000"/>
                  </a:schemeClr>
                </a:solidFill>
              </a:rPr>
              <a:t>Transit time	</a:t>
            </a:r>
            <a:r>
              <a:rPr lang="en-AU" sz="1400" i="1" dirty="0">
                <a:solidFill>
                  <a:schemeClr val="accent3">
                    <a:lumMod val="50000"/>
                  </a:schemeClr>
                </a:solidFill>
              </a:rPr>
              <a:t>	</a:t>
            </a:r>
            <a:r>
              <a:rPr lang="en-AU" sz="1400" i="1" dirty="0" smtClean="0">
                <a:solidFill>
                  <a:schemeClr val="accent3">
                    <a:lumMod val="50000"/>
                  </a:schemeClr>
                </a:solidFill>
              </a:rPr>
              <a:t>DTPF.</a:t>
            </a:r>
          </a:p>
          <a:p>
            <a:pPr defTabSz="179388"/>
            <a:r>
              <a:rPr lang="en-AU" sz="1400" i="1" dirty="0">
                <a:solidFill>
                  <a:schemeClr val="accent3">
                    <a:lumMod val="50000"/>
                  </a:schemeClr>
                </a:solidFill>
              </a:rPr>
              <a:t>	</a:t>
            </a:r>
            <a:r>
              <a:rPr lang="en-AU" sz="1400" i="1" dirty="0" smtClean="0">
                <a:solidFill>
                  <a:schemeClr val="accent3">
                    <a:lumMod val="50000"/>
                  </a:schemeClr>
                </a:solidFill>
              </a:rPr>
              <a:t>		Transit time				</a:t>
            </a:r>
            <a:r>
              <a:rPr lang="en-AU" sz="1400" i="1" dirty="0" smtClean="0">
                <a:solidFill>
                  <a:schemeClr val="accent3">
                    <a:lumMod val="50000"/>
                  </a:schemeClr>
                </a:solidFill>
              </a:rPr>
              <a:t>	MC2F</a:t>
            </a:r>
            <a:r>
              <a:rPr lang="en-AU" sz="1400" i="1" dirty="0" smtClean="0">
                <a:solidFill>
                  <a:schemeClr val="accent3">
                    <a:lumMod val="50000"/>
                  </a:schemeClr>
                </a:solidFill>
              </a:rPr>
              <a:t>, MC4F, MC6F, MC2A</a:t>
            </a:r>
            <a:r>
              <a:rPr lang="en-AU" sz="1400" i="1" dirty="0">
                <a:solidFill>
                  <a:schemeClr val="accent6">
                    <a:lumMod val="75000"/>
                  </a:schemeClr>
                </a:solidFill>
              </a:rPr>
              <a:t>	</a:t>
            </a:r>
            <a:r>
              <a:rPr lang="en-AU" sz="1400" i="1" dirty="0" smtClean="0">
                <a:solidFill>
                  <a:schemeClr val="accent3">
                    <a:lumMod val="50000"/>
                  </a:schemeClr>
                </a:solidFill>
              </a:rPr>
              <a:t>(multichannel</a:t>
            </a:r>
            <a:r>
              <a:rPr lang="en-AU" sz="1400" i="1" dirty="0" smtClean="0">
                <a:solidFill>
                  <a:schemeClr val="accent3">
                    <a:lumMod val="50000"/>
                  </a:schemeClr>
                </a:solidFill>
              </a:rPr>
              <a:t>).</a:t>
            </a:r>
            <a:endParaRPr lang="en-AU" sz="1400" dirty="0">
              <a:solidFill>
                <a:schemeClr val="accent3">
                  <a:lumMod val="50000"/>
                </a:schemeClr>
              </a:solidFill>
            </a:endParaRPr>
          </a:p>
          <a:p>
            <a:pPr marL="268288" indent="-268288">
              <a:buFont typeface="Arial" panose="020B0604020202020204" pitchFamily="34" charset="0"/>
              <a:buChar char="•"/>
            </a:pPr>
            <a:r>
              <a:rPr lang="en-AU" sz="1400" dirty="0" smtClean="0"/>
              <a:t>Empirical relationships established for engineering purposes.</a:t>
            </a:r>
          </a:p>
          <a:p>
            <a:pPr marL="268288" indent="-268288">
              <a:buFont typeface="Arial" panose="020B0604020202020204" pitchFamily="34" charset="0"/>
              <a:buChar char="•"/>
            </a:pPr>
            <a:endParaRPr lang="en-AU" sz="1400" dirty="0"/>
          </a:p>
          <a:p>
            <a:pPr marL="268288" indent="-268288">
              <a:buFont typeface="Arial" panose="020B0604020202020204" pitchFamily="34" charset="0"/>
              <a:buChar char="•"/>
            </a:pPr>
            <a:endParaRPr lang="en-AU" sz="1400" dirty="0" smtClean="0"/>
          </a:p>
          <a:p>
            <a:pPr marL="268288" indent="-268288">
              <a:buFont typeface="Arial" panose="020B0604020202020204" pitchFamily="34" charset="0"/>
              <a:buChar char="•"/>
            </a:pPr>
            <a:endParaRPr lang="en-AU" sz="1400" dirty="0"/>
          </a:p>
          <a:p>
            <a:pPr marL="268288" indent="-268288">
              <a:buFont typeface="Arial" panose="020B0604020202020204" pitchFamily="34" charset="0"/>
              <a:buChar char="•"/>
            </a:pPr>
            <a:endParaRPr lang="en-AU" sz="1400" dirty="0" smtClean="0"/>
          </a:p>
          <a:p>
            <a:pPr marL="268288" indent="-268288">
              <a:buFont typeface="Arial" panose="020B0604020202020204" pitchFamily="34" charset="0"/>
              <a:buChar char="•"/>
            </a:pPr>
            <a:endParaRPr lang="en-AU" sz="1400" dirty="0"/>
          </a:p>
          <a:p>
            <a:pPr marL="268288" indent="-268288">
              <a:buFont typeface="Arial" panose="020B0604020202020204" pitchFamily="34" charset="0"/>
              <a:buChar char="•"/>
            </a:pPr>
            <a:endParaRPr lang="en-AU" sz="1400" dirty="0" smtClean="0"/>
          </a:p>
          <a:p>
            <a:pPr marL="268288" indent="-268288">
              <a:buFont typeface="Arial" panose="020B0604020202020204" pitchFamily="34" charset="0"/>
              <a:buChar char="•"/>
            </a:pPr>
            <a:endParaRPr lang="en-AU" sz="1400" dirty="0"/>
          </a:p>
          <a:p>
            <a:pPr marL="268288" indent="-268288">
              <a:buFont typeface="Arial" panose="020B0604020202020204" pitchFamily="34" charset="0"/>
              <a:buChar char="•"/>
            </a:pPr>
            <a:endParaRPr lang="en-AU" sz="1400" dirty="0" smtClean="0"/>
          </a:p>
          <a:p>
            <a:pPr marL="268288" indent="-268288">
              <a:buFont typeface="Arial" panose="020B0604020202020204" pitchFamily="34" charset="0"/>
              <a:buChar char="•"/>
            </a:pPr>
            <a:endParaRPr lang="en-AU" sz="1400" dirty="0"/>
          </a:p>
          <a:p>
            <a:pPr marL="268288" indent="-268288">
              <a:buFont typeface="Arial" panose="020B0604020202020204" pitchFamily="34" charset="0"/>
              <a:buChar char="•"/>
            </a:pPr>
            <a:endParaRPr lang="en-AU" sz="1400" dirty="0" smtClean="0"/>
          </a:p>
          <a:p>
            <a:pPr marL="268288" indent="-268288">
              <a:buFont typeface="Arial" panose="020B0604020202020204" pitchFamily="34" charset="0"/>
              <a:buChar char="•"/>
            </a:pPr>
            <a:endParaRPr lang="en-AU" sz="1400" dirty="0"/>
          </a:p>
          <a:p>
            <a:endParaRPr lang="en-AU" sz="1400" dirty="0"/>
          </a:p>
          <a:p>
            <a:endParaRPr lang="en-AU" sz="1400" dirty="0" smtClean="0"/>
          </a:p>
          <a:p>
            <a:pPr marL="268288" indent="-268288">
              <a:buFont typeface="Arial" panose="020B0604020202020204" pitchFamily="34" charset="0"/>
              <a:buChar char="•"/>
            </a:pPr>
            <a:r>
              <a:rPr lang="en-AU" sz="1400" dirty="0" smtClean="0"/>
              <a:t>Project area specific</a:t>
            </a:r>
          </a:p>
        </p:txBody>
      </p:sp>
      <p:pic>
        <p:nvPicPr>
          <p:cNvPr id="1025" name="Picture 1" descr="BWI_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823850" y="1713808"/>
            <a:ext cx="6762340" cy="2768289"/>
          </a:xfrm>
          <a:prstGeom prst="rect">
            <a:avLst/>
          </a:prstGeom>
        </p:spPr>
      </p:pic>
      <p:sp>
        <p:nvSpPr>
          <p:cNvPr id="10" name="TextBox 9"/>
          <p:cNvSpPr txBox="1"/>
          <p:nvPr/>
        </p:nvSpPr>
        <p:spPr>
          <a:xfrm>
            <a:off x="3779912" y="1590697"/>
            <a:ext cx="1440160" cy="246221"/>
          </a:xfrm>
          <a:prstGeom prst="rect">
            <a:avLst/>
          </a:prstGeom>
          <a:noFill/>
        </p:spPr>
        <p:txBody>
          <a:bodyPr wrap="square" rtlCol="0">
            <a:spAutoFit/>
          </a:bodyPr>
          <a:lstStyle/>
          <a:p>
            <a:r>
              <a:rPr lang="en-AU" sz="1000" dirty="0" smtClean="0">
                <a:solidFill>
                  <a:schemeClr val="accent3">
                    <a:lumMod val="50000"/>
                  </a:schemeClr>
                </a:solidFill>
              </a:rPr>
              <a:t>DT V UCS, McNally 1987</a:t>
            </a:r>
            <a:endParaRPr lang="en-AU" sz="1000" dirty="0">
              <a:solidFill>
                <a:schemeClr val="accent3">
                  <a:lumMod val="50000"/>
                </a:schemeClr>
              </a:solidFill>
            </a:endParaRPr>
          </a:p>
        </p:txBody>
      </p:sp>
      <p:sp>
        <p:nvSpPr>
          <p:cNvPr id="14" name="Footer Placeholder 2"/>
          <p:cNvSpPr txBox="1">
            <a:spLocks/>
          </p:cNvSpPr>
          <p:nvPr/>
        </p:nvSpPr>
        <p:spPr>
          <a:xfrm>
            <a:off x="0" y="-7647"/>
            <a:ext cx="7062234" cy="287513"/>
          </a:xfrm>
          <a:prstGeom prst="rect">
            <a:avLst/>
          </a:prstGeom>
          <a:solidFill>
            <a:schemeClr val="accent5">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curves &amp; products</a:t>
            </a:r>
            <a:endParaRPr lang="en-AU" altLang="en-US" sz="1600" b="1" i="1" dirty="0">
              <a:solidFill>
                <a:schemeClr val="accent3">
                  <a:lumMod val="50000"/>
                </a:schemeClr>
              </a:solidFill>
              <a:cs typeface="Arial" pitchFamily="34" charset="0"/>
            </a:endParaRPr>
          </a:p>
        </p:txBody>
      </p:sp>
    </p:spTree>
    <p:extLst>
      <p:ext uri="{BB962C8B-B14F-4D97-AF65-F5344CB8AC3E}">
        <p14:creationId xmlns:p14="http://schemas.microsoft.com/office/powerpoint/2010/main" val="36109796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Wireline_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107504" y="374145"/>
            <a:ext cx="7920880" cy="1846659"/>
          </a:xfrm>
          <a:prstGeom prst="rect">
            <a:avLst/>
          </a:prstGeom>
          <a:noFill/>
        </p:spPr>
        <p:txBody>
          <a:bodyPr wrap="square" rtlCol="0">
            <a:spAutoFit/>
          </a:bodyPr>
          <a:lstStyle/>
          <a:p>
            <a:pPr marL="268288" indent="-268288">
              <a:buFont typeface="Arial" panose="020B0604020202020204" pitchFamily="34" charset="0"/>
              <a:buChar char="•"/>
            </a:pPr>
            <a:r>
              <a:rPr lang="en-AU" sz="1400" dirty="0" smtClean="0"/>
              <a:t>Borehole acoustic imaging probe. </a:t>
            </a:r>
          </a:p>
          <a:p>
            <a:pPr defTabSz="444500"/>
            <a:r>
              <a:rPr lang="en-AU" sz="1400" dirty="0"/>
              <a:t>	</a:t>
            </a:r>
            <a:r>
              <a:rPr lang="en-AU" sz="1400" i="1" dirty="0" smtClean="0">
                <a:solidFill>
                  <a:schemeClr val="accent3">
                    <a:lumMod val="50000"/>
                  </a:schemeClr>
                </a:solidFill>
              </a:rPr>
              <a:t>multiple “echoes” around borehole reflecting acoustic impedance.</a:t>
            </a:r>
            <a:endParaRPr lang="en-AU" sz="1400" dirty="0">
              <a:solidFill>
                <a:schemeClr val="accent3">
                  <a:lumMod val="50000"/>
                </a:schemeClr>
              </a:solidFill>
            </a:endParaRPr>
          </a:p>
          <a:p>
            <a:pPr marL="268288" indent="-268288">
              <a:buFont typeface="Arial" panose="020B0604020202020204" pitchFamily="34" charset="0"/>
              <a:buChar char="•"/>
            </a:pPr>
            <a:r>
              <a:rPr lang="en-AU" sz="1400" dirty="0"/>
              <a:t>Multi-detector probe.</a:t>
            </a:r>
          </a:p>
          <a:p>
            <a:pPr marL="268288" indent="-268288" defTabSz="444500"/>
            <a:r>
              <a:rPr lang="en-AU" sz="1400" dirty="0"/>
              <a:t>		</a:t>
            </a:r>
            <a:r>
              <a:rPr lang="en-AU" sz="1400" i="1" dirty="0" smtClean="0">
                <a:solidFill>
                  <a:schemeClr val="accent3">
                    <a:lumMod val="50000"/>
                  </a:schemeClr>
                </a:solidFill>
              </a:rPr>
              <a:t>acoustic head:		transmitter-receiver/rotating mirror</a:t>
            </a:r>
            <a:r>
              <a:rPr lang="en-AU" sz="1400" i="1" dirty="0">
                <a:solidFill>
                  <a:schemeClr val="accent3">
                    <a:lumMod val="50000"/>
                  </a:schemeClr>
                </a:solidFill>
              </a:rPr>
              <a:t>	</a:t>
            </a:r>
            <a:endParaRPr lang="en-AU" sz="1400" i="1" dirty="0" smtClean="0">
              <a:solidFill>
                <a:schemeClr val="accent3">
                  <a:lumMod val="50000"/>
                </a:schemeClr>
              </a:solidFill>
            </a:endParaRPr>
          </a:p>
          <a:p>
            <a:pPr marL="268288" indent="-268288" defTabSz="444500"/>
            <a:r>
              <a:rPr lang="en-AU" sz="1400" i="1" dirty="0">
                <a:solidFill>
                  <a:schemeClr val="accent3">
                    <a:lumMod val="50000"/>
                  </a:schemeClr>
                </a:solidFill>
              </a:rPr>
              <a:t>	</a:t>
            </a:r>
            <a:r>
              <a:rPr lang="en-AU" sz="1400" i="1" dirty="0" smtClean="0">
                <a:solidFill>
                  <a:schemeClr val="accent3">
                    <a:lumMod val="50000"/>
                  </a:schemeClr>
                </a:solidFill>
              </a:rPr>
              <a:t>	images: 			travel time &amp; amplitude</a:t>
            </a:r>
            <a:r>
              <a:rPr lang="en-AU" sz="1400" i="1" dirty="0">
                <a:solidFill>
                  <a:schemeClr val="accent3">
                    <a:lumMod val="50000"/>
                  </a:schemeClr>
                </a:solidFill>
              </a:rPr>
              <a:t>	</a:t>
            </a:r>
          </a:p>
          <a:p>
            <a:pPr marL="268288" indent="-268288" defTabSz="444500"/>
            <a:r>
              <a:rPr lang="en-AU" sz="1400" i="1" dirty="0">
                <a:solidFill>
                  <a:schemeClr val="accent3">
                    <a:lumMod val="50000"/>
                  </a:schemeClr>
                </a:solidFill>
              </a:rPr>
              <a:t>		</a:t>
            </a:r>
            <a:r>
              <a:rPr lang="en-AU" sz="1400" i="1" dirty="0" smtClean="0">
                <a:solidFill>
                  <a:schemeClr val="accent3">
                    <a:lumMod val="50000"/>
                  </a:schemeClr>
                </a:solidFill>
              </a:rPr>
              <a:t>image orientation:	3 axis magnetometers &amp; accelerometers</a:t>
            </a:r>
            <a:endParaRPr lang="en-AU" sz="1400" i="1" dirty="0">
              <a:solidFill>
                <a:schemeClr val="accent3">
                  <a:lumMod val="50000"/>
                </a:schemeClr>
              </a:solidFill>
            </a:endParaRPr>
          </a:p>
          <a:p>
            <a:pPr marL="285750" indent="-285750" defTabSz="720725">
              <a:buFont typeface="Arial" panose="020B0604020202020204" pitchFamily="34" charset="0"/>
              <a:buChar char="•"/>
            </a:pPr>
            <a:r>
              <a:rPr lang="en-AU" sz="1400" dirty="0"/>
              <a:t>L</a:t>
            </a:r>
            <a:r>
              <a:rPr lang="en-AU" sz="1400" dirty="0" smtClean="0"/>
              <a:t>ogging.</a:t>
            </a:r>
          </a:p>
          <a:p>
            <a:pPr marL="268288" lvl="1" defTabSz="444500"/>
            <a:r>
              <a:rPr lang="en-AU" sz="1400" dirty="0">
                <a:solidFill>
                  <a:schemeClr val="accent6">
                    <a:lumMod val="75000"/>
                  </a:schemeClr>
                </a:solidFill>
              </a:rPr>
              <a:t>	</a:t>
            </a:r>
            <a:r>
              <a:rPr lang="en-AU" sz="1400" i="1" dirty="0" smtClean="0">
                <a:solidFill>
                  <a:schemeClr val="accent3">
                    <a:lumMod val="50000"/>
                  </a:schemeClr>
                </a:solidFill>
              </a:rPr>
              <a:t>probe needs to be </a:t>
            </a:r>
            <a:r>
              <a:rPr lang="en-AU" sz="1400" i="1" dirty="0" err="1" smtClean="0">
                <a:solidFill>
                  <a:schemeClr val="accent3">
                    <a:lumMod val="50000"/>
                  </a:schemeClr>
                </a:solidFill>
              </a:rPr>
              <a:t>centrallised</a:t>
            </a:r>
            <a:r>
              <a:rPr lang="en-AU" sz="1400" i="1" dirty="0" smtClean="0">
                <a:solidFill>
                  <a:schemeClr val="accent3">
                    <a:lumMod val="50000"/>
                  </a:schemeClr>
                </a:solidFill>
              </a:rPr>
              <a:t> in the </a:t>
            </a:r>
            <a:r>
              <a:rPr lang="en-AU" sz="1400" i="1" dirty="0" smtClean="0">
                <a:solidFill>
                  <a:schemeClr val="accent3">
                    <a:lumMod val="50000"/>
                  </a:schemeClr>
                </a:solidFill>
              </a:rPr>
              <a:t>borehole &amp; requires fluid</a:t>
            </a:r>
            <a:r>
              <a:rPr lang="en-AU" sz="1600" i="1" dirty="0" smtClean="0">
                <a:solidFill>
                  <a:schemeClr val="accent3">
                    <a:lumMod val="50000"/>
                  </a:schemeClr>
                </a:solidFill>
              </a:rPr>
              <a:t>.</a:t>
            </a:r>
            <a:endParaRPr lang="en-AU" sz="1600" i="1" dirty="0">
              <a:solidFill>
                <a:schemeClr val="accent3">
                  <a:lumMod val="50000"/>
                </a:schemeClr>
              </a:solidFill>
            </a:endParaRPr>
          </a:p>
        </p:txBody>
      </p:sp>
      <p:pic>
        <p:nvPicPr>
          <p:cNvPr id="1025" name="Picture 1" descr="BWI_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2"/>
          <p:cNvSpPr txBox="1">
            <a:spLocks/>
          </p:cNvSpPr>
          <p:nvPr/>
        </p:nvSpPr>
        <p:spPr>
          <a:xfrm>
            <a:off x="0" y="1"/>
            <a:ext cx="7062234" cy="287513"/>
          </a:xfrm>
          <a:prstGeom prst="rect">
            <a:avLst/>
          </a:prstGeom>
          <a:solidFill>
            <a:schemeClr val="bg2">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acoustic scanner</a:t>
            </a:r>
            <a:endParaRPr lang="en-AU" altLang="en-US" sz="1600" b="1" i="1" dirty="0">
              <a:solidFill>
                <a:schemeClr val="accent3">
                  <a:lumMod val="50000"/>
                </a:schemeClr>
              </a:solidFill>
              <a:cs typeface="Arial"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2172992"/>
            <a:ext cx="5184576" cy="2684298"/>
          </a:xfrm>
          <a:prstGeom prst="rect">
            <a:avLst/>
          </a:prstGeom>
        </p:spPr>
      </p:pic>
      <p:pic>
        <p:nvPicPr>
          <p:cNvPr id="2" name="Picture 1"/>
          <p:cNvPicPr>
            <a:picLocks noChangeAspect="1"/>
          </p:cNvPicPr>
          <p:nvPr/>
        </p:nvPicPr>
        <p:blipFill>
          <a:blip r:embed="rId6"/>
          <a:stretch>
            <a:fillRect/>
          </a:stretch>
        </p:blipFill>
        <p:spPr>
          <a:xfrm>
            <a:off x="6069570" y="608062"/>
            <a:ext cx="2520280" cy="2653564"/>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910" y="3337038"/>
            <a:ext cx="1574106" cy="1511142"/>
          </a:xfrm>
          <a:prstGeom prst="rect">
            <a:avLst/>
          </a:prstGeom>
        </p:spPr>
      </p:pic>
      <p:cxnSp>
        <p:nvCxnSpPr>
          <p:cNvPr id="7" name="Straight Arrow Connector 6"/>
          <p:cNvCxnSpPr/>
          <p:nvPr/>
        </p:nvCxnSpPr>
        <p:spPr>
          <a:xfrm flipV="1">
            <a:off x="7956376" y="1275606"/>
            <a:ext cx="0" cy="486054"/>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804248" y="1275606"/>
            <a:ext cx="1152128"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2440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Wireline_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107504" y="457451"/>
            <a:ext cx="5112568" cy="4431983"/>
          </a:xfrm>
          <a:prstGeom prst="rect">
            <a:avLst/>
          </a:prstGeom>
          <a:noFill/>
        </p:spPr>
        <p:txBody>
          <a:bodyPr wrap="square" rtlCol="0">
            <a:spAutoFit/>
          </a:bodyPr>
          <a:lstStyle/>
          <a:p>
            <a:pPr marL="268288" indent="-268288">
              <a:buFont typeface="Arial" panose="020B0604020202020204" pitchFamily="34" charset="0"/>
              <a:buChar char="•"/>
            </a:pPr>
            <a:r>
              <a:rPr lang="en-AU" sz="1400" dirty="0" smtClean="0"/>
              <a:t>Products. </a:t>
            </a:r>
            <a:endParaRPr lang="en-AU" sz="1400" dirty="0"/>
          </a:p>
          <a:p>
            <a:pPr defTabSz="444500"/>
            <a:r>
              <a:rPr lang="en-AU" sz="1400" dirty="0"/>
              <a:t>	</a:t>
            </a:r>
            <a:r>
              <a:rPr lang="en-AU" sz="1400" i="1" dirty="0">
                <a:solidFill>
                  <a:schemeClr val="accent3">
                    <a:lumMod val="50000"/>
                  </a:schemeClr>
                </a:solidFill>
              </a:rPr>
              <a:t> </a:t>
            </a:r>
            <a:r>
              <a:rPr lang="en-AU" sz="1400" i="1" dirty="0" smtClean="0">
                <a:solidFill>
                  <a:schemeClr val="accent3">
                    <a:lumMod val="50000"/>
                  </a:schemeClr>
                </a:solidFill>
              </a:rPr>
              <a:t>2 unwrapped orientated images.</a:t>
            </a:r>
            <a:endParaRPr lang="en-AU" sz="1400" i="1" dirty="0">
              <a:solidFill>
                <a:schemeClr val="accent3">
                  <a:lumMod val="50000"/>
                </a:schemeClr>
              </a:solidFill>
            </a:endParaRPr>
          </a:p>
          <a:p>
            <a:pPr defTabSz="444500"/>
            <a:r>
              <a:rPr lang="en-AU" sz="1400" i="1" dirty="0">
                <a:solidFill>
                  <a:schemeClr val="accent3">
                    <a:lumMod val="50000"/>
                  </a:schemeClr>
                </a:solidFill>
              </a:rPr>
              <a:t>	</a:t>
            </a:r>
            <a:r>
              <a:rPr lang="en-AU" sz="1400" i="1" dirty="0" smtClean="0">
                <a:solidFill>
                  <a:schemeClr val="accent3">
                    <a:lumMod val="50000"/>
                  </a:schemeClr>
                </a:solidFill>
              </a:rPr>
              <a:t>dipping structures form sine curves.</a:t>
            </a:r>
            <a:endParaRPr lang="en-AU" sz="1400" i="1" dirty="0">
              <a:solidFill>
                <a:schemeClr val="accent3">
                  <a:lumMod val="50000"/>
                </a:schemeClr>
              </a:solidFill>
            </a:endParaRPr>
          </a:p>
          <a:p>
            <a:pPr defTabSz="444500"/>
            <a:r>
              <a:rPr lang="en-AU" sz="1400" i="1" dirty="0">
                <a:solidFill>
                  <a:schemeClr val="accent3">
                    <a:lumMod val="50000"/>
                  </a:schemeClr>
                </a:solidFill>
              </a:rPr>
              <a:t>	</a:t>
            </a:r>
            <a:r>
              <a:rPr lang="en-AU" sz="1400" i="1" dirty="0" smtClean="0">
                <a:solidFill>
                  <a:schemeClr val="accent3">
                    <a:lumMod val="50000"/>
                  </a:schemeClr>
                </a:solidFill>
              </a:rPr>
              <a:t>interactive “picking” for structure dip &amp; dip direction</a:t>
            </a:r>
            <a:endParaRPr lang="en-AU" sz="1400" i="1" dirty="0">
              <a:solidFill>
                <a:schemeClr val="accent3">
                  <a:lumMod val="50000"/>
                </a:schemeClr>
              </a:solidFill>
            </a:endParaRPr>
          </a:p>
          <a:p>
            <a:endParaRPr lang="en-AU" sz="1400" dirty="0" smtClean="0"/>
          </a:p>
          <a:p>
            <a:endParaRPr lang="en-AU" sz="1400" dirty="0"/>
          </a:p>
          <a:p>
            <a:endParaRPr lang="en-AU" sz="1400" dirty="0" smtClean="0"/>
          </a:p>
          <a:p>
            <a:endParaRPr lang="en-AU" sz="1400" dirty="0"/>
          </a:p>
          <a:p>
            <a:pPr marL="268288" indent="-268288">
              <a:buFont typeface="Arial" panose="020B0604020202020204" pitchFamily="34" charset="0"/>
              <a:buChar char="•"/>
            </a:pPr>
            <a:r>
              <a:rPr lang="en-AU" sz="1400" dirty="0" smtClean="0"/>
              <a:t>Travel Time. </a:t>
            </a:r>
          </a:p>
          <a:p>
            <a:pPr defTabSz="444500"/>
            <a:r>
              <a:rPr lang="en-AU" sz="1400" dirty="0"/>
              <a:t>	</a:t>
            </a:r>
            <a:r>
              <a:rPr lang="en-AU" sz="1400" i="1" dirty="0">
                <a:solidFill>
                  <a:schemeClr val="accent3">
                    <a:lumMod val="50000"/>
                  </a:schemeClr>
                </a:solidFill>
              </a:rPr>
              <a:t> </a:t>
            </a:r>
            <a:r>
              <a:rPr lang="en-AU" sz="1400" i="1" dirty="0" smtClean="0">
                <a:solidFill>
                  <a:schemeClr val="accent3">
                    <a:lumMod val="50000"/>
                  </a:schemeClr>
                </a:solidFill>
              </a:rPr>
              <a:t>two way: transducer-borehole-wall-transducer.</a:t>
            </a:r>
          </a:p>
          <a:p>
            <a:pPr defTabSz="444500"/>
            <a:r>
              <a:rPr lang="en-AU" sz="1400" i="1" dirty="0">
                <a:solidFill>
                  <a:schemeClr val="accent3">
                    <a:lumMod val="50000"/>
                  </a:schemeClr>
                </a:solidFill>
              </a:rPr>
              <a:t>	</a:t>
            </a:r>
            <a:r>
              <a:rPr lang="en-AU" sz="1400" i="1" dirty="0" smtClean="0">
                <a:solidFill>
                  <a:schemeClr val="accent3">
                    <a:lumMod val="50000"/>
                  </a:schemeClr>
                </a:solidFill>
              </a:rPr>
              <a:t>“multi-fingered </a:t>
            </a:r>
            <a:r>
              <a:rPr lang="en-AU" sz="1400" i="1" dirty="0" err="1" smtClean="0">
                <a:solidFill>
                  <a:schemeClr val="accent3">
                    <a:lumMod val="50000"/>
                  </a:schemeClr>
                </a:solidFill>
              </a:rPr>
              <a:t>caliper</a:t>
            </a:r>
            <a:r>
              <a:rPr lang="en-AU" sz="1400" i="1" dirty="0" smtClean="0">
                <a:solidFill>
                  <a:schemeClr val="accent3">
                    <a:lumMod val="50000"/>
                  </a:schemeClr>
                </a:solidFill>
              </a:rPr>
              <a:t>”</a:t>
            </a:r>
          </a:p>
          <a:p>
            <a:pPr defTabSz="444500"/>
            <a:r>
              <a:rPr lang="en-AU" sz="1400" i="1" dirty="0">
                <a:solidFill>
                  <a:schemeClr val="accent3">
                    <a:lumMod val="50000"/>
                  </a:schemeClr>
                </a:solidFill>
              </a:rPr>
              <a:t>	</a:t>
            </a:r>
            <a:r>
              <a:rPr lang="en-AU" sz="1400" i="1" dirty="0" smtClean="0">
                <a:solidFill>
                  <a:schemeClr val="accent3">
                    <a:lumMod val="50000"/>
                  </a:schemeClr>
                </a:solidFill>
              </a:rPr>
              <a:t>borehole volume, borehole shape</a:t>
            </a:r>
          </a:p>
          <a:p>
            <a:pPr marL="268288" indent="-268288">
              <a:buFont typeface="Arial" panose="020B0604020202020204" pitchFamily="34" charset="0"/>
              <a:buChar char="•"/>
            </a:pPr>
            <a:r>
              <a:rPr lang="en-AU" sz="1400" dirty="0" smtClean="0"/>
              <a:t>Amplitude. </a:t>
            </a:r>
            <a:endParaRPr lang="en-AU" sz="1400" dirty="0"/>
          </a:p>
          <a:p>
            <a:pPr defTabSz="444500"/>
            <a:r>
              <a:rPr lang="en-AU" sz="1400" dirty="0"/>
              <a:t>	</a:t>
            </a:r>
            <a:r>
              <a:rPr lang="en-AU" sz="1400" i="1" dirty="0">
                <a:solidFill>
                  <a:schemeClr val="accent3">
                    <a:lumMod val="50000"/>
                  </a:schemeClr>
                </a:solidFill>
              </a:rPr>
              <a:t> </a:t>
            </a:r>
            <a:r>
              <a:rPr lang="en-AU" sz="1400" i="1" dirty="0" smtClean="0">
                <a:solidFill>
                  <a:schemeClr val="accent3">
                    <a:lumMod val="50000"/>
                  </a:schemeClr>
                </a:solidFill>
              </a:rPr>
              <a:t>acoustic impedance contrast.</a:t>
            </a:r>
            <a:endParaRPr lang="en-AU" sz="1400" i="1" dirty="0">
              <a:solidFill>
                <a:schemeClr val="accent3">
                  <a:lumMod val="50000"/>
                </a:schemeClr>
              </a:solidFill>
            </a:endParaRPr>
          </a:p>
          <a:p>
            <a:pPr defTabSz="444500"/>
            <a:r>
              <a:rPr lang="en-AU" sz="1400" i="1" dirty="0">
                <a:solidFill>
                  <a:schemeClr val="accent3">
                    <a:lumMod val="50000"/>
                  </a:schemeClr>
                </a:solidFill>
              </a:rPr>
              <a:t>	</a:t>
            </a:r>
            <a:r>
              <a:rPr lang="en-AU" sz="1400" i="1" dirty="0" smtClean="0">
                <a:solidFill>
                  <a:schemeClr val="accent3">
                    <a:lumMod val="50000"/>
                  </a:schemeClr>
                </a:solidFill>
              </a:rPr>
              <a:t>high amplitude:		hard rock</a:t>
            </a:r>
            <a:endParaRPr lang="en-AU" sz="1400" i="1" dirty="0">
              <a:solidFill>
                <a:schemeClr val="accent3">
                  <a:lumMod val="50000"/>
                </a:schemeClr>
              </a:solidFill>
            </a:endParaRPr>
          </a:p>
          <a:p>
            <a:pPr defTabSz="444500"/>
            <a:r>
              <a:rPr lang="en-AU" sz="1400" i="1" dirty="0">
                <a:solidFill>
                  <a:schemeClr val="accent3">
                    <a:lumMod val="50000"/>
                  </a:schemeClr>
                </a:solidFill>
              </a:rPr>
              <a:t>	</a:t>
            </a:r>
            <a:r>
              <a:rPr lang="en-AU" sz="1400" i="1" dirty="0" smtClean="0">
                <a:solidFill>
                  <a:schemeClr val="accent3">
                    <a:lumMod val="50000"/>
                  </a:schemeClr>
                </a:solidFill>
              </a:rPr>
              <a:t>low amplitude:		soft rock, fluid</a:t>
            </a:r>
            <a:endParaRPr lang="en-AU" sz="1600" i="1" dirty="0">
              <a:solidFill>
                <a:schemeClr val="accent3">
                  <a:lumMod val="50000"/>
                </a:schemeClr>
              </a:solidFill>
            </a:endParaRPr>
          </a:p>
          <a:p>
            <a:pPr defTabSz="444500"/>
            <a:endParaRPr lang="en-AU" sz="1600" i="1" dirty="0">
              <a:solidFill>
                <a:schemeClr val="accent3">
                  <a:lumMod val="50000"/>
                </a:schemeClr>
              </a:solidFill>
            </a:endParaRPr>
          </a:p>
          <a:p>
            <a:pPr marL="268288" indent="-268288">
              <a:buFont typeface="Arial" panose="020B0604020202020204" pitchFamily="34" charset="0"/>
              <a:buChar char="•"/>
            </a:pPr>
            <a:r>
              <a:rPr lang="en-AU" sz="1400" dirty="0" smtClean="0"/>
              <a:t>Uses. </a:t>
            </a:r>
            <a:endParaRPr lang="en-AU" sz="1400" dirty="0"/>
          </a:p>
          <a:p>
            <a:pPr defTabSz="444500"/>
            <a:r>
              <a:rPr lang="en-AU" sz="1400" dirty="0"/>
              <a:t>	</a:t>
            </a:r>
            <a:r>
              <a:rPr lang="en-AU" sz="1400" i="1" dirty="0">
                <a:solidFill>
                  <a:schemeClr val="accent3">
                    <a:lumMod val="50000"/>
                  </a:schemeClr>
                </a:solidFill>
              </a:rPr>
              <a:t> </a:t>
            </a:r>
            <a:r>
              <a:rPr lang="en-AU" sz="1400" i="1" dirty="0" smtClean="0">
                <a:solidFill>
                  <a:schemeClr val="accent3">
                    <a:lumMod val="50000"/>
                  </a:schemeClr>
                </a:solidFill>
              </a:rPr>
              <a:t>structure orientation, identification &amp; classification.</a:t>
            </a:r>
            <a:endParaRPr lang="en-AU" sz="1400" i="1" dirty="0">
              <a:solidFill>
                <a:schemeClr val="accent3">
                  <a:lumMod val="50000"/>
                </a:schemeClr>
              </a:solidFill>
            </a:endParaRPr>
          </a:p>
          <a:p>
            <a:pPr defTabSz="444500"/>
            <a:r>
              <a:rPr lang="en-AU" sz="1400" i="1" dirty="0">
                <a:solidFill>
                  <a:schemeClr val="accent3">
                    <a:lumMod val="50000"/>
                  </a:schemeClr>
                </a:solidFill>
              </a:rPr>
              <a:t>	</a:t>
            </a:r>
            <a:r>
              <a:rPr lang="en-AU" sz="1400" i="1" dirty="0" smtClean="0">
                <a:solidFill>
                  <a:schemeClr val="accent3">
                    <a:lumMod val="50000"/>
                  </a:schemeClr>
                </a:solidFill>
              </a:rPr>
              <a:t>high resolution </a:t>
            </a:r>
            <a:r>
              <a:rPr lang="en-AU" sz="1400" i="1" dirty="0" err="1" smtClean="0">
                <a:solidFill>
                  <a:schemeClr val="accent3">
                    <a:lumMod val="50000"/>
                  </a:schemeClr>
                </a:solidFill>
              </a:rPr>
              <a:t>caliper</a:t>
            </a:r>
            <a:endParaRPr lang="en-AU" sz="1400" i="1" dirty="0">
              <a:solidFill>
                <a:schemeClr val="accent3">
                  <a:lumMod val="50000"/>
                </a:schemeClr>
              </a:solidFill>
            </a:endParaRPr>
          </a:p>
        </p:txBody>
      </p:sp>
      <p:pic>
        <p:nvPicPr>
          <p:cNvPr id="1025" name="Picture 1" descr="BWI_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2"/>
          <p:cNvSpPr txBox="1">
            <a:spLocks/>
          </p:cNvSpPr>
          <p:nvPr/>
        </p:nvSpPr>
        <p:spPr>
          <a:xfrm>
            <a:off x="0" y="1"/>
            <a:ext cx="7062234" cy="287513"/>
          </a:xfrm>
          <a:prstGeom prst="rect">
            <a:avLst/>
          </a:prstGeom>
          <a:solidFill>
            <a:schemeClr val="bg2">
              <a:lumMod val="7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acoustic scanner</a:t>
            </a:r>
            <a:endParaRPr lang="en-AU" altLang="en-US" sz="1600" b="1" i="1" dirty="0">
              <a:solidFill>
                <a:schemeClr val="accent3">
                  <a:lumMod val="50000"/>
                </a:schemeClr>
              </a:solidFill>
              <a:cs typeface="Arial" pitchFamily="34" charset="0"/>
            </a:endParaRPr>
          </a:p>
        </p:txBody>
      </p:sp>
      <p:sp>
        <p:nvSpPr>
          <p:cNvPr id="4" name="TextBox 3"/>
          <p:cNvSpPr txBox="1"/>
          <p:nvPr/>
        </p:nvSpPr>
        <p:spPr>
          <a:xfrm>
            <a:off x="6177776" y="717174"/>
            <a:ext cx="1599220" cy="307777"/>
          </a:xfrm>
          <a:prstGeom prst="rect">
            <a:avLst/>
          </a:prstGeom>
          <a:noFill/>
        </p:spPr>
        <p:txBody>
          <a:bodyPr wrap="none" rtlCol="0">
            <a:spAutoFit/>
          </a:bodyPr>
          <a:lstStyle/>
          <a:p>
            <a:r>
              <a:rPr lang="en-AU" sz="1400" b="1" dirty="0">
                <a:solidFill>
                  <a:schemeClr val="tx2">
                    <a:lumMod val="75000"/>
                  </a:schemeClr>
                </a:solidFill>
              </a:rPr>
              <a:t>u</a:t>
            </a:r>
            <a:r>
              <a:rPr lang="en-AU" sz="1400" b="1" dirty="0" smtClean="0">
                <a:solidFill>
                  <a:schemeClr val="tx2">
                    <a:lumMod val="75000"/>
                  </a:schemeClr>
                </a:solidFill>
              </a:rPr>
              <a:t>nwrapped images</a:t>
            </a:r>
            <a:endParaRPr lang="en-AU" sz="1400" b="1" dirty="0">
              <a:solidFill>
                <a:schemeClr val="tx2">
                  <a:lumMod val="75000"/>
                </a:schemeClr>
              </a:solidFill>
            </a:endParaRPr>
          </a:p>
        </p:txBody>
      </p:sp>
      <p:pic>
        <p:nvPicPr>
          <p:cNvPr id="13" name="Picture 12"/>
          <p:cNvPicPr>
            <a:picLocks noChangeAspect="1"/>
          </p:cNvPicPr>
          <p:nvPr/>
        </p:nvPicPr>
        <p:blipFill>
          <a:blip r:embed="rId5"/>
          <a:stretch>
            <a:fillRect/>
          </a:stretch>
        </p:blipFill>
        <p:spPr>
          <a:xfrm>
            <a:off x="5337816" y="948006"/>
            <a:ext cx="3122617" cy="3863558"/>
          </a:xfrm>
          <a:prstGeom prst="rect">
            <a:avLst/>
          </a:prstGeom>
        </p:spPr>
      </p:pic>
      <p:pic>
        <p:nvPicPr>
          <p:cNvPr id="2" name="Picture 1"/>
          <p:cNvPicPr>
            <a:picLocks noChangeAspect="1"/>
          </p:cNvPicPr>
          <p:nvPr/>
        </p:nvPicPr>
        <p:blipFill>
          <a:blip r:embed="rId6"/>
          <a:stretch>
            <a:fillRect/>
          </a:stretch>
        </p:blipFill>
        <p:spPr>
          <a:xfrm>
            <a:off x="3137541" y="2673442"/>
            <a:ext cx="2200275" cy="835819"/>
          </a:xfrm>
          <a:prstGeom prst="rect">
            <a:avLst/>
          </a:prstGeom>
        </p:spPr>
      </p:pic>
      <p:pic>
        <p:nvPicPr>
          <p:cNvPr id="5" name="Picture 4"/>
          <p:cNvPicPr>
            <a:picLocks noChangeAspect="1"/>
          </p:cNvPicPr>
          <p:nvPr/>
        </p:nvPicPr>
        <p:blipFill>
          <a:blip r:embed="rId7"/>
          <a:stretch>
            <a:fillRect/>
          </a:stretch>
        </p:blipFill>
        <p:spPr>
          <a:xfrm>
            <a:off x="835099" y="1419622"/>
            <a:ext cx="3564798" cy="791462"/>
          </a:xfrm>
          <a:prstGeom prst="rect">
            <a:avLst/>
          </a:prstGeom>
        </p:spPr>
      </p:pic>
    </p:spTree>
    <p:extLst>
      <p:ext uri="{BB962C8B-B14F-4D97-AF65-F5344CB8AC3E}">
        <p14:creationId xmlns:p14="http://schemas.microsoft.com/office/powerpoint/2010/main" val="408131199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107136" y="374145"/>
            <a:ext cx="6907592" cy="2277547"/>
          </a:xfrm>
          <a:prstGeom prst="rect">
            <a:avLst/>
          </a:prstGeom>
          <a:noFill/>
        </p:spPr>
        <p:txBody>
          <a:bodyPr wrap="square" rtlCol="0">
            <a:spAutoFit/>
          </a:bodyPr>
          <a:lstStyle/>
          <a:p>
            <a:pPr defTabSz="720725"/>
            <a:r>
              <a:rPr lang="en-AU" sz="1400" dirty="0" smtClean="0"/>
              <a:t>3 or 4 arm </a:t>
            </a:r>
            <a:r>
              <a:rPr lang="en-AU" sz="1400" dirty="0" err="1" smtClean="0"/>
              <a:t>dipmeter</a:t>
            </a:r>
            <a:endParaRPr lang="en-AU" sz="1400" dirty="0" smtClean="0"/>
          </a:p>
          <a:p>
            <a:pPr marL="354013" defTabSz="536575">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micro resistivity technique through </a:t>
            </a:r>
            <a:r>
              <a:rPr lang="en-AU" sz="1400" i="1" u="sng" dirty="0" smtClean="0">
                <a:solidFill>
                  <a:schemeClr val="accent3">
                    <a:lumMod val="50000"/>
                  </a:schemeClr>
                </a:solidFill>
              </a:rPr>
              <a:t>electrode</a:t>
            </a:r>
            <a:r>
              <a:rPr lang="en-AU" sz="1400" i="1" dirty="0" smtClean="0">
                <a:solidFill>
                  <a:schemeClr val="accent3">
                    <a:lumMod val="50000"/>
                  </a:schemeClr>
                </a:solidFill>
              </a:rPr>
              <a:t> on pad.</a:t>
            </a:r>
          </a:p>
          <a:p>
            <a:pPr marL="354013" defTabSz="536575">
              <a:tabLst>
                <a:tab pos="360363" algn="l"/>
              </a:tabLst>
            </a:pPr>
            <a:r>
              <a:rPr lang="en-AU" sz="1400" i="1" dirty="0">
                <a:solidFill>
                  <a:schemeClr val="accent3">
                    <a:lumMod val="50000"/>
                  </a:schemeClr>
                </a:solidFill>
              </a:rPr>
              <a:t>a</a:t>
            </a:r>
            <a:r>
              <a:rPr lang="en-AU" sz="1400" i="1" dirty="0" smtClean="0">
                <a:solidFill>
                  <a:schemeClr val="accent3">
                    <a:lumMod val="50000"/>
                  </a:schemeClr>
                </a:solidFill>
              </a:rPr>
              <a:t>vailable since early 1980’s.</a:t>
            </a:r>
          </a:p>
          <a:p>
            <a:pPr marL="354013" defTabSz="536575">
              <a:tabLst>
                <a:tab pos="360363" algn="l"/>
              </a:tabLst>
            </a:pPr>
            <a:r>
              <a:rPr lang="en-AU" sz="1400" i="1" dirty="0">
                <a:solidFill>
                  <a:schemeClr val="accent3">
                    <a:lumMod val="50000"/>
                  </a:schemeClr>
                </a:solidFill>
              </a:rPr>
              <a:t>p</a:t>
            </a:r>
            <a:r>
              <a:rPr lang="en-AU" sz="1400" i="1" dirty="0" smtClean="0">
                <a:solidFill>
                  <a:schemeClr val="accent3">
                    <a:lumMod val="50000"/>
                  </a:schemeClr>
                </a:solidFill>
              </a:rPr>
              <a:t>ad resistivity curves orientated by internal magnetometers/inclinometers.</a:t>
            </a:r>
          </a:p>
          <a:p>
            <a:pPr marL="354013" defTabSz="536575">
              <a:tabLst>
                <a:tab pos="360363" algn="l"/>
              </a:tabLst>
            </a:pPr>
            <a:r>
              <a:rPr lang="en-AU" sz="1400" i="1" dirty="0" smtClean="0">
                <a:solidFill>
                  <a:schemeClr val="accent3">
                    <a:lumMod val="50000"/>
                  </a:schemeClr>
                </a:solidFill>
              </a:rPr>
              <a:t>3 or 4 curves processed for correlation – result in tadpole plot.</a:t>
            </a:r>
          </a:p>
          <a:p>
            <a:pPr marL="354013" defTabSz="536575">
              <a:tabLst>
                <a:tab pos="360363" algn="l"/>
              </a:tabLst>
            </a:pPr>
            <a:endParaRPr lang="en-AU" sz="1400" i="1" dirty="0" smtClean="0">
              <a:solidFill>
                <a:schemeClr val="accent3">
                  <a:lumMod val="50000"/>
                </a:schemeClr>
              </a:solidFill>
            </a:endParaRPr>
          </a:p>
          <a:p>
            <a:pPr marL="354013" defTabSz="536575">
              <a:tabLst>
                <a:tab pos="360363" algn="l"/>
              </a:tabLst>
            </a:pPr>
            <a:r>
              <a:rPr lang="en-AU" sz="1400" i="1" dirty="0" smtClean="0">
                <a:solidFill>
                  <a:schemeClr val="accent3">
                    <a:lumMod val="50000"/>
                  </a:schemeClr>
                </a:solidFill>
              </a:rPr>
              <a:t>currently being superseded by multiple electrodes per pad.</a:t>
            </a:r>
          </a:p>
          <a:p>
            <a:pPr marL="354013" defTabSz="536575">
              <a:tabLst>
                <a:tab pos="360363" algn="l"/>
              </a:tabLst>
            </a:pPr>
            <a:endParaRPr lang="en-AU" sz="1400" i="1" dirty="0">
              <a:solidFill>
                <a:schemeClr val="accent3">
                  <a:lumMod val="50000"/>
                </a:schemeClr>
              </a:solidFill>
            </a:endParaRPr>
          </a:p>
          <a:p>
            <a:pPr marL="354013" defTabSz="536575">
              <a:tabLst>
                <a:tab pos="360363" algn="l"/>
              </a:tabLst>
            </a:pPr>
            <a:r>
              <a:rPr lang="en-AU" sz="1400" i="1" dirty="0">
                <a:solidFill>
                  <a:schemeClr val="accent3">
                    <a:lumMod val="50000"/>
                  </a:schemeClr>
                </a:solidFill>
              </a:rPr>
              <a:t>g</a:t>
            </a:r>
            <a:r>
              <a:rPr lang="en-AU" sz="1400" i="1" dirty="0" smtClean="0">
                <a:solidFill>
                  <a:schemeClr val="accent3">
                    <a:lumMod val="50000"/>
                  </a:schemeClr>
                </a:solidFill>
              </a:rPr>
              <a:t>ood for geological information – faults, unconformities</a:t>
            </a:r>
          </a:p>
          <a:p>
            <a:pPr marL="444500" indent="-90488" defTabSz="536575">
              <a:tabLst>
                <a:tab pos="360363" algn="l"/>
              </a:tabLst>
            </a:pPr>
            <a:endParaRPr lang="en-AU" sz="1600" i="1" dirty="0">
              <a:solidFill>
                <a:schemeClr val="accent3">
                  <a:lumMod val="50000"/>
                </a:schemeClr>
              </a:solidFill>
            </a:endParaRPr>
          </a:p>
        </p:txBody>
      </p:sp>
      <p:sp>
        <p:nvSpPr>
          <p:cNvPr id="13" name="Footer Placeholder 2"/>
          <p:cNvSpPr txBox="1">
            <a:spLocks/>
          </p:cNvSpPr>
          <p:nvPr/>
        </p:nvSpPr>
        <p:spPr>
          <a:xfrm>
            <a:off x="0" y="-16187"/>
            <a:ext cx="7062234" cy="287513"/>
          </a:xfrm>
          <a:prstGeom prst="rect">
            <a:avLst/>
          </a:prstGeom>
          <a:solidFill>
            <a:schemeClr val="accent4">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resistivity imaging</a:t>
            </a:r>
            <a:endParaRPr lang="en-AU" altLang="en-US" sz="1600" b="1" i="1" dirty="0">
              <a:solidFill>
                <a:schemeClr val="accent3">
                  <a:lumMod val="50000"/>
                </a:schemeClr>
              </a:solidFill>
              <a:cs typeface="Arial" pitchFamily="34" charset="0"/>
            </a:endParaRPr>
          </a:p>
        </p:txBody>
      </p:sp>
      <p:pic>
        <p:nvPicPr>
          <p:cNvPr id="7" name="Picture 6"/>
          <p:cNvPicPr>
            <a:picLocks noChangeAspect="1"/>
          </p:cNvPicPr>
          <p:nvPr/>
        </p:nvPicPr>
        <p:blipFill>
          <a:blip r:embed="rId5"/>
          <a:stretch>
            <a:fillRect/>
          </a:stretch>
        </p:blipFill>
        <p:spPr>
          <a:xfrm>
            <a:off x="6789094" y="829946"/>
            <a:ext cx="1896973" cy="1644774"/>
          </a:xfrm>
          <a:prstGeom prst="rect">
            <a:avLst/>
          </a:prstGeom>
        </p:spPr>
      </p:pic>
      <p:pic>
        <p:nvPicPr>
          <p:cNvPr id="24" name="Picture 23"/>
          <p:cNvPicPr>
            <a:picLocks noChangeAspect="1"/>
          </p:cNvPicPr>
          <p:nvPr/>
        </p:nvPicPr>
        <p:blipFill>
          <a:blip r:embed="rId6"/>
          <a:stretch>
            <a:fillRect/>
          </a:stretch>
        </p:blipFill>
        <p:spPr>
          <a:xfrm>
            <a:off x="7088874" y="2529754"/>
            <a:ext cx="1297412" cy="2300345"/>
          </a:xfrm>
          <a:prstGeom prst="rect">
            <a:avLst/>
          </a:prstGeom>
        </p:spPr>
      </p:pic>
      <p:pic>
        <p:nvPicPr>
          <p:cNvPr id="5" name="Picture 4"/>
          <p:cNvPicPr>
            <a:picLocks noChangeAspect="1"/>
          </p:cNvPicPr>
          <p:nvPr/>
        </p:nvPicPr>
        <p:blipFill>
          <a:blip r:embed="rId7"/>
          <a:stretch>
            <a:fillRect/>
          </a:stretch>
        </p:blipFill>
        <p:spPr>
          <a:xfrm>
            <a:off x="3439541" y="3219822"/>
            <a:ext cx="3612260" cy="1566794"/>
          </a:xfrm>
          <a:prstGeom prst="rect">
            <a:avLst/>
          </a:prstGeom>
        </p:spPr>
      </p:pic>
      <p:pic>
        <p:nvPicPr>
          <p:cNvPr id="6" name="Picture 5"/>
          <p:cNvPicPr>
            <a:picLocks noChangeAspect="1"/>
          </p:cNvPicPr>
          <p:nvPr/>
        </p:nvPicPr>
        <p:blipFill>
          <a:blip r:embed="rId8"/>
          <a:stretch>
            <a:fillRect/>
          </a:stretch>
        </p:blipFill>
        <p:spPr>
          <a:xfrm>
            <a:off x="158993" y="3204176"/>
            <a:ext cx="3168481" cy="1582440"/>
          </a:xfrm>
          <a:prstGeom prst="rect">
            <a:avLst/>
          </a:prstGeom>
        </p:spPr>
      </p:pic>
    </p:spTree>
    <p:extLst>
      <p:ext uri="{BB962C8B-B14F-4D97-AF65-F5344CB8AC3E}">
        <p14:creationId xmlns:p14="http://schemas.microsoft.com/office/powerpoint/2010/main" val="14864826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107136" y="374145"/>
            <a:ext cx="8353296" cy="1384995"/>
          </a:xfrm>
          <a:prstGeom prst="rect">
            <a:avLst/>
          </a:prstGeom>
          <a:noFill/>
        </p:spPr>
        <p:txBody>
          <a:bodyPr wrap="square" rtlCol="0">
            <a:spAutoFit/>
          </a:bodyPr>
          <a:lstStyle/>
          <a:p>
            <a:pPr defTabSz="720725"/>
            <a:r>
              <a:rPr lang="en-AU" sz="1400" dirty="0" err="1" smtClean="0"/>
              <a:t>dipmeter</a:t>
            </a:r>
            <a:r>
              <a:rPr lang="en-AU" sz="1400" dirty="0" smtClean="0"/>
              <a:t> v acoustic/optical scanners</a:t>
            </a:r>
          </a:p>
          <a:p>
            <a:pPr marL="354013" defTabSz="536575">
              <a:tabLst>
                <a:tab pos="360363" algn="l"/>
              </a:tabLst>
            </a:pPr>
            <a:r>
              <a:rPr lang="en-AU" sz="1400" dirty="0"/>
              <a:t>	</a:t>
            </a:r>
            <a:r>
              <a:rPr lang="en-AU" sz="1400" i="1" dirty="0" smtClean="0">
                <a:solidFill>
                  <a:schemeClr val="accent3">
                    <a:lumMod val="50000"/>
                  </a:schemeClr>
                </a:solidFill>
              </a:rPr>
              <a:t>acoustic/optical scanners:					</a:t>
            </a:r>
            <a:r>
              <a:rPr lang="en-AU" sz="1400" i="1" dirty="0" err="1" smtClean="0">
                <a:solidFill>
                  <a:schemeClr val="accent3">
                    <a:lumMod val="50000"/>
                  </a:schemeClr>
                </a:solidFill>
              </a:rPr>
              <a:t>dipmeter</a:t>
            </a:r>
            <a:r>
              <a:rPr lang="en-AU" sz="1400" i="1" dirty="0" smtClean="0">
                <a:solidFill>
                  <a:schemeClr val="accent3">
                    <a:lumMod val="50000"/>
                  </a:schemeClr>
                </a:solidFill>
              </a:rPr>
              <a:t>:</a:t>
            </a: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common availability today.							limited availability.</a:t>
            </a: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greater coverage of borehole.							single electrode/pad = limited coverage.</a:t>
            </a: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geological and geotechnical applications.				coal, geological applications.</a:t>
            </a:r>
          </a:p>
          <a:p>
            <a:pPr marL="354013" defTabSz="360363">
              <a:tabLst>
                <a:tab pos="360363" algn="l"/>
              </a:tabLst>
            </a:pPr>
            <a:r>
              <a:rPr lang="en-AU" sz="1400" i="1" dirty="0">
                <a:solidFill>
                  <a:schemeClr val="accent3">
                    <a:lumMod val="50000"/>
                  </a:schemeClr>
                </a:solidFill>
              </a:rPr>
              <a:t>	</a:t>
            </a:r>
            <a:r>
              <a:rPr lang="en-AU" sz="1400" i="1" dirty="0" smtClean="0">
                <a:solidFill>
                  <a:schemeClr val="accent3">
                    <a:lumMod val="50000"/>
                  </a:schemeClr>
                </a:solidFill>
              </a:rPr>
              <a:t>	manual processing									automated processing</a:t>
            </a:r>
          </a:p>
        </p:txBody>
      </p:sp>
      <p:sp>
        <p:nvSpPr>
          <p:cNvPr id="13" name="Footer Placeholder 2"/>
          <p:cNvSpPr txBox="1">
            <a:spLocks/>
          </p:cNvSpPr>
          <p:nvPr/>
        </p:nvSpPr>
        <p:spPr>
          <a:xfrm>
            <a:off x="0" y="-16187"/>
            <a:ext cx="7062234" cy="287513"/>
          </a:xfrm>
          <a:prstGeom prst="rect">
            <a:avLst/>
          </a:prstGeom>
          <a:solidFill>
            <a:schemeClr val="accent4">
              <a:lumMod val="60000"/>
              <a:lumOff val="4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err="1" smtClean="0">
                <a:solidFill>
                  <a:schemeClr val="accent3">
                    <a:lumMod val="50000"/>
                  </a:schemeClr>
                </a:solidFill>
                <a:cs typeface="Arial" pitchFamily="34" charset="0"/>
              </a:rPr>
              <a:t>dipmeter</a:t>
            </a:r>
            <a:r>
              <a:rPr lang="en-AU" altLang="en-US" sz="1600" b="1" i="1" dirty="0" smtClean="0">
                <a:solidFill>
                  <a:schemeClr val="accent3">
                    <a:lumMod val="50000"/>
                  </a:schemeClr>
                </a:solidFill>
                <a:cs typeface="Arial" pitchFamily="34" charset="0"/>
              </a:rPr>
              <a:t> v acoustic/optical scanner</a:t>
            </a:r>
            <a:endParaRPr lang="en-AU" altLang="en-US" sz="1600" b="1" i="1" dirty="0">
              <a:solidFill>
                <a:schemeClr val="accent3">
                  <a:lumMod val="50000"/>
                </a:schemeClr>
              </a:solidFill>
              <a:cs typeface="Arial" pitchFamily="34" charset="0"/>
            </a:endParaRPr>
          </a:p>
        </p:txBody>
      </p:sp>
      <p:pic>
        <p:nvPicPr>
          <p:cNvPr id="25" name="Picture 24"/>
          <p:cNvPicPr>
            <a:picLocks noChangeAspect="1"/>
          </p:cNvPicPr>
          <p:nvPr/>
        </p:nvPicPr>
        <p:blipFill>
          <a:blip r:embed="rId5"/>
          <a:stretch>
            <a:fillRect/>
          </a:stretch>
        </p:blipFill>
        <p:spPr>
          <a:xfrm>
            <a:off x="6183642" y="2030425"/>
            <a:ext cx="2309970" cy="2792009"/>
          </a:xfrm>
          <a:prstGeom prst="rect">
            <a:avLst/>
          </a:prstGeom>
        </p:spPr>
      </p:pic>
      <p:pic>
        <p:nvPicPr>
          <p:cNvPr id="2" name="Picture 1"/>
          <p:cNvPicPr>
            <a:picLocks noChangeAspect="1"/>
          </p:cNvPicPr>
          <p:nvPr/>
        </p:nvPicPr>
        <p:blipFill>
          <a:blip r:embed="rId6"/>
          <a:stretch>
            <a:fillRect/>
          </a:stretch>
        </p:blipFill>
        <p:spPr>
          <a:xfrm>
            <a:off x="154597" y="2031690"/>
            <a:ext cx="5906699" cy="2754306"/>
          </a:xfrm>
          <a:prstGeom prst="rect">
            <a:avLst/>
          </a:prstGeom>
        </p:spPr>
      </p:pic>
    </p:spTree>
    <p:extLst>
      <p:ext uri="{BB962C8B-B14F-4D97-AF65-F5344CB8AC3E}">
        <p14:creationId xmlns:p14="http://schemas.microsoft.com/office/powerpoint/2010/main" val="34937612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107136" y="374145"/>
            <a:ext cx="6907592" cy="4647426"/>
          </a:xfrm>
          <a:prstGeom prst="rect">
            <a:avLst/>
          </a:prstGeom>
          <a:noFill/>
        </p:spPr>
        <p:txBody>
          <a:bodyPr wrap="square" rtlCol="0">
            <a:spAutoFit/>
          </a:bodyPr>
          <a:lstStyle/>
          <a:p>
            <a:pPr marL="285750" indent="-285750" defTabSz="720725">
              <a:buFont typeface="Arial" panose="020B0604020202020204" pitchFamily="34" charset="0"/>
              <a:buChar char="•"/>
            </a:pPr>
            <a:r>
              <a:rPr lang="en-AU" sz="1400" dirty="0" smtClean="0"/>
              <a:t>Best </a:t>
            </a:r>
            <a:r>
              <a:rPr lang="en-AU" sz="1400" dirty="0"/>
              <a:t>run in </a:t>
            </a:r>
            <a:r>
              <a:rPr lang="en-AU" sz="1400" dirty="0" err="1"/>
              <a:t>openhole</a:t>
            </a:r>
            <a:r>
              <a:rPr lang="en-AU" sz="1400" dirty="0"/>
              <a:t> conditions.</a:t>
            </a:r>
          </a:p>
          <a:p>
            <a:pPr marL="268288" indent="-268288" defTabSz="720725">
              <a:buFont typeface="Arial" panose="020B0604020202020204" pitchFamily="34" charset="0"/>
              <a:buChar char="•"/>
            </a:pPr>
            <a:r>
              <a:rPr lang="en-AU" sz="1400" dirty="0"/>
              <a:t>Calibrated values require fluid filled conditions</a:t>
            </a:r>
            <a:r>
              <a:rPr lang="en-AU" sz="1400" dirty="0" smtClean="0"/>
              <a:t>.</a:t>
            </a:r>
            <a:endParaRPr lang="en-AU" sz="1400" dirty="0"/>
          </a:p>
          <a:p>
            <a:pPr marL="268288" indent="-268288" defTabSz="627063">
              <a:buFont typeface="Arial" panose="020B0604020202020204" pitchFamily="34" charset="0"/>
              <a:buChar char="•"/>
            </a:pPr>
            <a:r>
              <a:rPr lang="en-AU" sz="1400" dirty="0"/>
              <a:t>Measurement:	n</a:t>
            </a:r>
            <a:r>
              <a:rPr lang="en-AU" sz="1400" dirty="0" smtClean="0"/>
              <a:t>eutron collisions – hydrogen Index.</a:t>
            </a:r>
          </a:p>
          <a:p>
            <a:pPr defTabSz="627063"/>
            <a:r>
              <a:rPr lang="en-AU" sz="1400" dirty="0"/>
              <a:t>	</a:t>
            </a:r>
            <a:r>
              <a:rPr lang="en-AU" sz="1400" dirty="0" smtClean="0"/>
              <a:t>		porosity from long/short ratio.</a:t>
            </a:r>
          </a:p>
          <a:p>
            <a:pPr defTabSz="444500"/>
            <a:r>
              <a:rPr lang="en-AU" sz="1400" dirty="0"/>
              <a:t>Coal quality parameters:</a:t>
            </a:r>
          </a:p>
          <a:p>
            <a:pPr marL="354013" defTabSz="536575">
              <a:tabLst>
                <a:tab pos="444500" algn="l"/>
              </a:tabLst>
            </a:pPr>
            <a:r>
              <a:rPr lang="en-AU" sz="1400" dirty="0"/>
              <a:t>	</a:t>
            </a:r>
            <a:r>
              <a:rPr lang="en-AU" sz="1400" i="1" dirty="0">
                <a:solidFill>
                  <a:schemeClr val="accent3">
                    <a:lumMod val="50000"/>
                  </a:schemeClr>
                </a:solidFill>
              </a:rPr>
              <a:t>volatile matter, moisture.</a:t>
            </a:r>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541338" indent="-187325">
              <a:buFont typeface="Arial" panose="020B0604020202020204" pitchFamily="34" charset="0"/>
              <a:buChar char="•"/>
            </a:pPr>
            <a:endParaRPr lang="en-AU" sz="1400" dirty="0"/>
          </a:p>
          <a:p>
            <a:pPr marL="354013"/>
            <a:endParaRPr lang="en-AU" sz="1400" dirty="0"/>
          </a:p>
          <a:p>
            <a:endParaRPr lang="en-AU" sz="1400" dirty="0" smtClean="0"/>
          </a:p>
          <a:p>
            <a:endParaRPr lang="en-AU" sz="1400" dirty="0"/>
          </a:p>
          <a:p>
            <a:pPr marL="268288" indent="-268288">
              <a:buFont typeface="Arial" panose="020B0604020202020204" pitchFamily="34" charset="0"/>
              <a:buChar char="•"/>
            </a:pPr>
            <a:r>
              <a:rPr lang="en-AU" sz="1400" dirty="0"/>
              <a:t>Engineering properties:</a:t>
            </a:r>
          </a:p>
          <a:p>
            <a:pPr defTabSz="444500"/>
            <a:r>
              <a:rPr lang="en-AU" sz="1400" dirty="0">
                <a:solidFill>
                  <a:schemeClr val="accent6">
                    <a:lumMod val="75000"/>
                  </a:schemeClr>
                </a:solidFill>
              </a:rPr>
              <a:t>	</a:t>
            </a:r>
            <a:r>
              <a:rPr lang="en-AU" sz="1400" dirty="0">
                <a:solidFill>
                  <a:schemeClr val="accent3">
                    <a:lumMod val="50000"/>
                  </a:schemeClr>
                </a:solidFill>
              </a:rPr>
              <a:t>good relationship to point load tests.</a:t>
            </a:r>
          </a:p>
          <a:p>
            <a:pPr defTabSz="627063"/>
            <a:endParaRPr lang="en-AU" sz="1600" dirty="0"/>
          </a:p>
          <a:p>
            <a:pPr marL="285750" indent="-285750" defTabSz="627063">
              <a:buFont typeface="Arial" panose="020B0604020202020204" pitchFamily="34" charset="0"/>
              <a:buChar char="•"/>
            </a:pPr>
            <a:r>
              <a:rPr lang="en-AU" sz="1400" dirty="0">
                <a:solidFill>
                  <a:schemeClr val="accent6">
                    <a:lumMod val="75000"/>
                  </a:schemeClr>
                </a:solidFill>
              </a:rPr>
              <a:t>ALARA:		</a:t>
            </a:r>
            <a:endParaRPr lang="en-AU" sz="1400" dirty="0" smtClean="0">
              <a:solidFill>
                <a:schemeClr val="accent6">
                  <a:lumMod val="75000"/>
                </a:schemeClr>
              </a:solidFill>
            </a:endParaRPr>
          </a:p>
          <a:p>
            <a:pPr defTabSz="444500"/>
            <a:r>
              <a:rPr lang="en-AU" sz="1400" dirty="0">
                <a:solidFill>
                  <a:schemeClr val="accent6">
                    <a:lumMod val="75000"/>
                  </a:schemeClr>
                </a:solidFill>
              </a:rPr>
              <a:t>	</a:t>
            </a:r>
            <a:r>
              <a:rPr lang="en-AU" sz="1400" dirty="0" smtClean="0">
                <a:solidFill>
                  <a:schemeClr val="accent6">
                    <a:lumMod val="75000"/>
                  </a:schemeClr>
                </a:solidFill>
              </a:rPr>
              <a:t>high </a:t>
            </a:r>
            <a:r>
              <a:rPr lang="en-AU" sz="1400" dirty="0">
                <a:solidFill>
                  <a:schemeClr val="accent6">
                    <a:lumMod val="75000"/>
                  </a:schemeClr>
                </a:solidFill>
              </a:rPr>
              <a:t>activity source.</a:t>
            </a:r>
          </a:p>
          <a:p>
            <a:pPr marL="0" lvl="4" defTabSz="444500"/>
            <a:r>
              <a:rPr lang="en-AU" sz="1400" dirty="0" smtClean="0">
                <a:solidFill>
                  <a:schemeClr val="accent6">
                    <a:lumMod val="75000"/>
                  </a:schemeClr>
                </a:solidFill>
              </a:rPr>
              <a:t>	enhanced </a:t>
            </a:r>
            <a:r>
              <a:rPr lang="en-AU" sz="1400" dirty="0">
                <a:solidFill>
                  <a:schemeClr val="accent6">
                    <a:lumMod val="75000"/>
                  </a:schemeClr>
                </a:solidFill>
              </a:rPr>
              <a:t>security requirement </a:t>
            </a:r>
            <a:endParaRPr lang="en-AU" sz="1400" dirty="0" smtClean="0">
              <a:solidFill>
                <a:schemeClr val="accent6">
                  <a:lumMod val="75000"/>
                </a:schemeClr>
              </a:solidFill>
            </a:endParaRPr>
          </a:p>
          <a:p>
            <a:pPr marL="0" lvl="4" defTabSz="444500"/>
            <a:r>
              <a:rPr lang="en-AU" sz="1400" dirty="0" smtClean="0">
                <a:solidFill>
                  <a:schemeClr val="accent6">
                    <a:lumMod val="75000"/>
                  </a:schemeClr>
                </a:solidFill>
              </a:rPr>
              <a:t>	user/store/transport.</a:t>
            </a:r>
            <a:endParaRPr lang="en-AU" sz="1400" dirty="0">
              <a:solidFill>
                <a:schemeClr val="accent6">
                  <a:lumMod val="75000"/>
                </a:schemeClr>
              </a:solidFill>
            </a:endParaRPr>
          </a:p>
        </p:txBody>
      </p:sp>
      <p:sp>
        <p:nvSpPr>
          <p:cNvPr id="13" name="Footer Placeholder 2"/>
          <p:cNvSpPr txBox="1">
            <a:spLocks/>
          </p:cNvSpPr>
          <p:nvPr/>
        </p:nvSpPr>
        <p:spPr>
          <a:xfrm>
            <a:off x="0" y="-16187"/>
            <a:ext cx="7062234" cy="287513"/>
          </a:xfrm>
          <a:prstGeom prst="rect">
            <a:avLst/>
          </a:prstGeom>
          <a:solidFill>
            <a:schemeClr val="accent2">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neutron probe</a:t>
            </a:r>
            <a:endParaRPr lang="en-AU" altLang="en-US" sz="1600" b="1" i="1" dirty="0">
              <a:solidFill>
                <a:schemeClr val="accent3">
                  <a:lumMod val="50000"/>
                </a:schemeClr>
              </a:solidFill>
              <a:cs typeface="Arial" pitchFamily="34" charset="0"/>
            </a:endParaRPr>
          </a:p>
        </p:txBody>
      </p:sp>
      <p:pic>
        <p:nvPicPr>
          <p:cNvPr id="2" name="Picture 1"/>
          <p:cNvPicPr>
            <a:picLocks noChangeAspect="1"/>
          </p:cNvPicPr>
          <p:nvPr/>
        </p:nvPicPr>
        <p:blipFill>
          <a:blip r:embed="rId5"/>
          <a:stretch>
            <a:fillRect/>
          </a:stretch>
        </p:blipFill>
        <p:spPr>
          <a:xfrm>
            <a:off x="7159113" y="618496"/>
            <a:ext cx="1335814" cy="410051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592" y="1779662"/>
            <a:ext cx="2059374" cy="127644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0289" y="1793660"/>
            <a:ext cx="1817416" cy="1248446"/>
          </a:xfrm>
          <a:prstGeom prst="rect">
            <a:avLst/>
          </a:prstGeom>
        </p:spPr>
      </p:pic>
      <p:sp>
        <p:nvSpPr>
          <p:cNvPr id="15" name="TextBox 14"/>
          <p:cNvSpPr txBox="1"/>
          <p:nvPr/>
        </p:nvSpPr>
        <p:spPr>
          <a:xfrm>
            <a:off x="323528" y="1805894"/>
            <a:ext cx="369332" cy="1440160"/>
          </a:xfrm>
          <a:prstGeom prst="rect">
            <a:avLst/>
          </a:prstGeom>
          <a:noFill/>
        </p:spPr>
        <p:txBody>
          <a:bodyPr vert="vert270" wrap="square" rtlCol="0">
            <a:spAutoFit/>
          </a:bodyPr>
          <a:lstStyle/>
          <a:p>
            <a:pPr defTabSz="630238"/>
            <a:r>
              <a:rPr lang="en-AU" sz="1200" dirty="0" smtClean="0">
                <a:solidFill>
                  <a:schemeClr val="tx2">
                    <a:lumMod val="75000"/>
                  </a:schemeClr>
                </a:solidFill>
              </a:rPr>
              <a:t>higher % volatiles</a:t>
            </a:r>
            <a:endParaRPr lang="en-AU" sz="1200" dirty="0">
              <a:solidFill>
                <a:schemeClr val="tx2">
                  <a:lumMod val="75000"/>
                </a:schemeClr>
              </a:solidFill>
            </a:endParaRPr>
          </a:p>
        </p:txBody>
      </p:sp>
      <p:sp>
        <p:nvSpPr>
          <p:cNvPr id="16" name="TextBox 15"/>
          <p:cNvSpPr txBox="1"/>
          <p:nvPr/>
        </p:nvSpPr>
        <p:spPr>
          <a:xfrm>
            <a:off x="2195736" y="3167740"/>
            <a:ext cx="1865040" cy="276999"/>
          </a:xfrm>
          <a:prstGeom prst="rect">
            <a:avLst/>
          </a:prstGeom>
          <a:noFill/>
        </p:spPr>
        <p:txBody>
          <a:bodyPr vert="horz" wrap="square" rtlCol="0">
            <a:spAutoFit/>
          </a:bodyPr>
          <a:lstStyle/>
          <a:p>
            <a:pPr defTabSz="630238"/>
            <a:r>
              <a:rPr lang="en-AU" sz="1200" dirty="0">
                <a:solidFill>
                  <a:schemeClr val="tx2">
                    <a:lumMod val="75000"/>
                  </a:schemeClr>
                </a:solidFill>
              </a:rPr>
              <a:t>H</a:t>
            </a:r>
            <a:r>
              <a:rPr lang="en-AU" sz="1200" dirty="0" smtClean="0">
                <a:solidFill>
                  <a:schemeClr val="tx2">
                    <a:lumMod val="75000"/>
                  </a:schemeClr>
                </a:solidFill>
              </a:rPr>
              <a:t>igher neutron count rate</a:t>
            </a:r>
            <a:endParaRPr lang="en-AU" sz="1200" dirty="0">
              <a:solidFill>
                <a:schemeClr val="tx2">
                  <a:lumMod val="75000"/>
                </a:schemeClr>
              </a:solidFill>
            </a:endParaRPr>
          </a:p>
        </p:txBody>
      </p:sp>
      <p:cxnSp>
        <p:nvCxnSpPr>
          <p:cNvPr id="17" name="Straight Arrow Connector 16"/>
          <p:cNvCxnSpPr/>
          <p:nvPr/>
        </p:nvCxnSpPr>
        <p:spPr>
          <a:xfrm flipV="1">
            <a:off x="755576" y="2222231"/>
            <a:ext cx="0" cy="591756"/>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474333" y="3187730"/>
            <a:ext cx="1056784"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16016" y="3246054"/>
            <a:ext cx="1689579" cy="1157302"/>
          </a:xfrm>
          <a:prstGeom prst="rect">
            <a:avLst/>
          </a:prstGeom>
        </p:spPr>
      </p:pic>
      <p:cxnSp>
        <p:nvCxnSpPr>
          <p:cNvPr id="20" name="Straight Arrow Connector 19"/>
          <p:cNvCxnSpPr/>
          <p:nvPr/>
        </p:nvCxnSpPr>
        <p:spPr>
          <a:xfrm flipV="1">
            <a:off x="4509284" y="3642150"/>
            <a:ext cx="0" cy="591756"/>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138976" y="4637382"/>
            <a:ext cx="1056784"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932040" y="4637383"/>
            <a:ext cx="1547513" cy="276999"/>
          </a:xfrm>
          <a:prstGeom prst="rect">
            <a:avLst/>
          </a:prstGeom>
          <a:noFill/>
        </p:spPr>
        <p:txBody>
          <a:bodyPr vert="horz" wrap="square" rtlCol="0">
            <a:spAutoFit/>
          </a:bodyPr>
          <a:lstStyle/>
          <a:p>
            <a:pPr defTabSz="630238"/>
            <a:r>
              <a:rPr lang="en-AU" sz="1200" dirty="0">
                <a:solidFill>
                  <a:schemeClr val="tx2">
                    <a:lumMod val="75000"/>
                  </a:schemeClr>
                </a:solidFill>
              </a:rPr>
              <a:t>H</a:t>
            </a:r>
            <a:r>
              <a:rPr lang="en-AU" sz="1200" dirty="0" smtClean="0">
                <a:solidFill>
                  <a:schemeClr val="tx2">
                    <a:lumMod val="75000"/>
                  </a:schemeClr>
                </a:solidFill>
              </a:rPr>
              <a:t>igher Load Pressure</a:t>
            </a:r>
            <a:endParaRPr lang="en-AU" sz="1200" dirty="0">
              <a:solidFill>
                <a:schemeClr val="tx2">
                  <a:lumMod val="75000"/>
                </a:schemeClr>
              </a:solidFill>
            </a:endParaRPr>
          </a:p>
        </p:txBody>
      </p:sp>
      <p:sp>
        <p:nvSpPr>
          <p:cNvPr id="23" name="TextBox 22"/>
          <p:cNvSpPr txBox="1"/>
          <p:nvPr/>
        </p:nvSpPr>
        <p:spPr>
          <a:xfrm>
            <a:off x="4139952" y="3056105"/>
            <a:ext cx="369332" cy="1855788"/>
          </a:xfrm>
          <a:prstGeom prst="rect">
            <a:avLst/>
          </a:prstGeom>
          <a:noFill/>
        </p:spPr>
        <p:txBody>
          <a:bodyPr vert="vert270" wrap="square" rtlCol="0">
            <a:spAutoFit/>
          </a:bodyPr>
          <a:lstStyle/>
          <a:p>
            <a:pPr defTabSz="630238"/>
            <a:r>
              <a:rPr lang="en-AU" sz="1200" dirty="0">
                <a:solidFill>
                  <a:schemeClr val="tx2">
                    <a:lumMod val="75000"/>
                  </a:schemeClr>
                </a:solidFill>
              </a:rPr>
              <a:t>H</a:t>
            </a:r>
            <a:r>
              <a:rPr lang="en-AU" sz="1200" dirty="0" smtClean="0">
                <a:solidFill>
                  <a:schemeClr val="tx2">
                    <a:lumMod val="75000"/>
                  </a:schemeClr>
                </a:solidFill>
              </a:rPr>
              <a:t>igher neutron count rate</a:t>
            </a:r>
            <a:endParaRPr lang="en-AU" sz="1200" dirty="0">
              <a:solidFill>
                <a:schemeClr val="tx2">
                  <a:lumMod val="75000"/>
                </a:schemeClr>
              </a:solidFill>
            </a:endParaRPr>
          </a:p>
        </p:txBody>
      </p:sp>
    </p:spTree>
    <p:extLst>
      <p:ext uri="{BB962C8B-B14F-4D97-AF65-F5344CB8AC3E}">
        <p14:creationId xmlns:p14="http://schemas.microsoft.com/office/powerpoint/2010/main" val="259059573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162831" y="276023"/>
            <a:ext cx="8286485" cy="4678204"/>
          </a:xfrm>
          <a:prstGeom prst="rect">
            <a:avLst/>
          </a:prstGeom>
          <a:noFill/>
        </p:spPr>
        <p:txBody>
          <a:bodyPr wrap="square" rtlCol="0">
            <a:spAutoFit/>
          </a:bodyPr>
          <a:lstStyle/>
          <a:p>
            <a:pPr marL="285750" indent="-285750" defTabSz="720725">
              <a:buFont typeface="Arial" panose="020B0604020202020204" pitchFamily="34" charset="0"/>
              <a:buChar char="•"/>
            </a:pPr>
            <a:r>
              <a:rPr lang="en-AU" sz="1400" dirty="0" smtClean="0"/>
              <a:t>Example</a:t>
            </a:r>
            <a:endParaRPr lang="en-AU" sz="1400" dirty="0"/>
          </a:p>
          <a:p>
            <a:pPr defTabSz="536575"/>
            <a:r>
              <a:rPr lang="en-AU" sz="1400" i="1" dirty="0" smtClean="0">
                <a:solidFill>
                  <a:schemeClr val="accent3">
                    <a:lumMod val="50000"/>
                  </a:schemeClr>
                </a:solidFill>
              </a:rPr>
              <a:t>	</a:t>
            </a:r>
            <a:r>
              <a:rPr lang="en-AU" sz="1400" i="1" dirty="0" err="1" smtClean="0">
                <a:solidFill>
                  <a:schemeClr val="accent3">
                    <a:lumMod val="50000"/>
                  </a:schemeClr>
                </a:solidFill>
              </a:rPr>
              <a:t>blasthole</a:t>
            </a:r>
            <a:r>
              <a:rPr lang="en-AU" sz="1400" i="1" dirty="0" smtClean="0">
                <a:solidFill>
                  <a:schemeClr val="accent3">
                    <a:lumMod val="50000"/>
                  </a:schemeClr>
                </a:solidFill>
              </a:rPr>
              <a:t> logging</a:t>
            </a:r>
          </a:p>
          <a:p>
            <a:pPr defTabSz="536575"/>
            <a:r>
              <a:rPr lang="en-AU" sz="1400" i="1" dirty="0">
                <a:solidFill>
                  <a:schemeClr val="accent3">
                    <a:lumMod val="50000"/>
                  </a:schemeClr>
                </a:solidFill>
              </a:rPr>
              <a:t>	</a:t>
            </a:r>
            <a:r>
              <a:rPr lang="en-AU" sz="1400" i="1" dirty="0" smtClean="0">
                <a:solidFill>
                  <a:schemeClr val="accent3">
                    <a:lumMod val="50000"/>
                  </a:schemeClr>
                </a:solidFill>
              </a:rPr>
              <a:t>shows “fading” of coal seam due to nearby igneous intrusion.</a:t>
            </a:r>
          </a:p>
          <a:p>
            <a:pPr defTabSz="536575"/>
            <a:endParaRPr lang="en-AU" sz="1400" i="1" dirty="0">
              <a:solidFill>
                <a:schemeClr val="accent3">
                  <a:lumMod val="50000"/>
                </a:schemeClr>
              </a:solidFill>
            </a:endParaRPr>
          </a:p>
          <a:p>
            <a:pPr defTabSz="536575"/>
            <a:endParaRPr lang="en-AU" sz="1600" i="1" dirty="0" smtClean="0">
              <a:solidFill>
                <a:schemeClr val="accent3">
                  <a:lumMod val="50000"/>
                </a:schemeClr>
              </a:solidFill>
            </a:endParaRPr>
          </a:p>
          <a:p>
            <a:pPr defTabSz="536575"/>
            <a:endParaRPr lang="en-AU" sz="1600" i="1" dirty="0">
              <a:solidFill>
                <a:schemeClr val="accent3">
                  <a:lumMod val="50000"/>
                </a:schemeClr>
              </a:solidFill>
            </a:endParaRPr>
          </a:p>
          <a:p>
            <a:pPr defTabSz="536575"/>
            <a:endParaRPr lang="en-AU" sz="1600" i="1" dirty="0" smtClean="0">
              <a:solidFill>
                <a:schemeClr val="accent3">
                  <a:lumMod val="50000"/>
                </a:schemeClr>
              </a:solidFill>
            </a:endParaRPr>
          </a:p>
          <a:p>
            <a:pPr defTabSz="536575"/>
            <a:endParaRPr lang="en-AU" sz="1600" i="1" dirty="0">
              <a:solidFill>
                <a:schemeClr val="accent3">
                  <a:lumMod val="50000"/>
                </a:schemeClr>
              </a:solidFill>
            </a:endParaRPr>
          </a:p>
          <a:p>
            <a:pPr defTabSz="536575"/>
            <a:endParaRPr lang="en-AU" sz="1600" i="1" dirty="0" smtClean="0">
              <a:solidFill>
                <a:schemeClr val="accent3">
                  <a:lumMod val="50000"/>
                </a:schemeClr>
              </a:solidFill>
            </a:endParaRPr>
          </a:p>
          <a:p>
            <a:pPr defTabSz="536575"/>
            <a:endParaRPr lang="en-AU" sz="1600" i="1" dirty="0">
              <a:solidFill>
                <a:schemeClr val="accent3">
                  <a:lumMod val="50000"/>
                </a:schemeClr>
              </a:solidFill>
            </a:endParaRPr>
          </a:p>
          <a:p>
            <a:pPr defTabSz="536575"/>
            <a:endParaRPr lang="en-AU" sz="1600" i="1" dirty="0" smtClean="0">
              <a:solidFill>
                <a:schemeClr val="accent3">
                  <a:lumMod val="50000"/>
                </a:schemeClr>
              </a:solidFill>
            </a:endParaRPr>
          </a:p>
          <a:p>
            <a:pPr defTabSz="536575"/>
            <a:endParaRPr lang="en-AU" sz="1600" i="1" dirty="0" smtClean="0">
              <a:solidFill>
                <a:schemeClr val="accent3">
                  <a:lumMod val="50000"/>
                </a:schemeClr>
              </a:solidFill>
            </a:endParaRPr>
          </a:p>
          <a:p>
            <a:pPr marL="285750" indent="-285750" defTabSz="720725">
              <a:buFont typeface="Arial" panose="020B0604020202020204" pitchFamily="34" charset="0"/>
              <a:buChar char="•"/>
            </a:pPr>
            <a:r>
              <a:rPr lang="en-AU" sz="1400" dirty="0" smtClean="0"/>
              <a:t>Before </a:t>
            </a:r>
            <a:r>
              <a:rPr lang="en-AU" sz="1400" dirty="0" err="1" smtClean="0"/>
              <a:t>blasthole</a:t>
            </a:r>
            <a:r>
              <a:rPr lang="en-AU" sz="1400" dirty="0" smtClean="0"/>
              <a:t> logging</a:t>
            </a:r>
            <a:endParaRPr lang="en-AU" sz="1400" dirty="0"/>
          </a:p>
          <a:p>
            <a:pPr defTabSz="536575"/>
            <a:r>
              <a:rPr lang="en-AU" sz="1400" i="1" dirty="0">
                <a:solidFill>
                  <a:schemeClr val="accent3">
                    <a:lumMod val="50000"/>
                  </a:schemeClr>
                </a:solidFill>
              </a:rPr>
              <a:t>	t</a:t>
            </a:r>
            <a:r>
              <a:rPr lang="en-AU" sz="1400" i="1" dirty="0" smtClean="0">
                <a:solidFill>
                  <a:schemeClr val="accent3">
                    <a:lumMod val="50000"/>
                  </a:schemeClr>
                </a:solidFill>
              </a:rPr>
              <a:t>op of coal identified by “touch drilling” resulting in coal seam damage after blast.</a:t>
            </a:r>
            <a:endParaRPr lang="en-AU" sz="1400" i="1" dirty="0">
              <a:solidFill>
                <a:schemeClr val="accent3">
                  <a:lumMod val="50000"/>
                </a:schemeClr>
              </a:solidFill>
            </a:endParaRPr>
          </a:p>
          <a:p>
            <a:pPr defTabSz="536575"/>
            <a:r>
              <a:rPr lang="en-AU" sz="1400" i="1" dirty="0">
                <a:solidFill>
                  <a:schemeClr val="accent3">
                    <a:lumMod val="50000"/>
                  </a:schemeClr>
                </a:solidFill>
              </a:rPr>
              <a:t>	</a:t>
            </a:r>
            <a:r>
              <a:rPr lang="en-AU" sz="1400" i="1" dirty="0" smtClean="0">
                <a:solidFill>
                  <a:schemeClr val="accent3">
                    <a:lumMod val="50000"/>
                  </a:schemeClr>
                </a:solidFill>
              </a:rPr>
              <a:t>blast pattern based upon 250m grid from exploration drilling.</a:t>
            </a:r>
            <a:endParaRPr lang="en-AU" sz="1400" dirty="0"/>
          </a:p>
          <a:p>
            <a:pPr marL="285750" indent="-285750" defTabSz="720725">
              <a:buFont typeface="Arial" panose="020B0604020202020204" pitchFamily="34" charset="0"/>
              <a:buChar char="•"/>
            </a:pPr>
            <a:r>
              <a:rPr lang="en-AU" sz="1400" dirty="0" smtClean="0"/>
              <a:t>With </a:t>
            </a:r>
            <a:r>
              <a:rPr lang="en-AU" sz="1400" dirty="0" err="1"/>
              <a:t>blasthole</a:t>
            </a:r>
            <a:r>
              <a:rPr lang="en-AU" sz="1400" dirty="0"/>
              <a:t> logging</a:t>
            </a:r>
          </a:p>
          <a:p>
            <a:pPr marL="536575" indent="-536575" defTabSz="536575"/>
            <a:r>
              <a:rPr lang="en-AU" sz="1400" i="1" dirty="0">
                <a:solidFill>
                  <a:schemeClr val="accent3">
                    <a:lumMod val="50000"/>
                  </a:schemeClr>
                </a:solidFill>
              </a:rPr>
              <a:t>	</a:t>
            </a:r>
            <a:r>
              <a:rPr lang="en-AU" sz="1400" i="1" dirty="0" smtClean="0">
                <a:solidFill>
                  <a:schemeClr val="accent3">
                    <a:lumMod val="50000"/>
                  </a:schemeClr>
                </a:solidFill>
              </a:rPr>
              <a:t>allows blast pattern to be based on 20m grid, hard/soft layers to be identified, top </a:t>
            </a:r>
            <a:r>
              <a:rPr lang="en-AU" sz="1400" i="1" dirty="0">
                <a:solidFill>
                  <a:schemeClr val="accent3">
                    <a:lumMod val="50000"/>
                  </a:schemeClr>
                </a:solidFill>
              </a:rPr>
              <a:t>of coal </a:t>
            </a:r>
            <a:r>
              <a:rPr lang="en-AU" sz="1400" i="1" dirty="0" smtClean="0">
                <a:solidFill>
                  <a:schemeClr val="accent3">
                    <a:lumMod val="50000"/>
                  </a:schemeClr>
                </a:solidFill>
              </a:rPr>
              <a:t>accurately identified = remodelling/customisation pre-blast .</a:t>
            </a:r>
          </a:p>
          <a:p>
            <a:pPr marL="536575" indent="-536575" defTabSz="536575"/>
            <a:endParaRPr lang="en-AU" sz="1400" i="1" dirty="0">
              <a:solidFill>
                <a:schemeClr val="accent3">
                  <a:lumMod val="50000"/>
                </a:schemeClr>
              </a:solidFill>
            </a:endParaRPr>
          </a:p>
          <a:p>
            <a:pPr defTabSz="536575"/>
            <a:r>
              <a:rPr lang="en-AU" sz="1400" i="1" dirty="0">
                <a:solidFill>
                  <a:schemeClr val="accent3">
                    <a:lumMod val="50000"/>
                  </a:schemeClr>
                </a:solidFill>
              </a:rPr>
              <a:t>	</a:t>
            </a:r>
            <a:r>
              <a:rPr lang="en-AU" sz="1400" i="1" dirty="0" smtClean="0">
                <a:solidFill>
                  <a:schemeClr val="accent3">
                    <a:lumMod val="50000"/>
                  </a:schemeClr>
                </a:solidFill>
              </a:rPr>
              <a:t>improves predictability, mining performance &amp; better commercial decisions.</a:t>
            </a:r>
            <a:endParaRPr lang="en-AU" sz="1400" dirty="0"/>
          </a:p>
        </p:txBody>
      </p:sp>
      <p:sp>
        <p:nvSpPr>
          <p:cNvPr id="13" name="Footer Placeholder 2"/>
          <p:cNvSpPr txBox="1">
            <a:spLocks/>
          </p:cNvSpPr>
          <p:nvPr/>
        </p:nvSpPr>
        <p:spPr>
          <a:xfrm>
            <a:off x="0" y="-16187"/>
            <a:ext cx="7062234" cy="287513"/>
          </a:xfrm>
          <a:prstGeom prst="rect">
            <a:avLst/>
          </a:prstGeom>
          <a:solidFill>
            <a:schemeClr val="accent3">
              <a:lumMod val="20000"/>
              <a:lumOff val="8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regional correlation</a:t>
            </a:r>
            <a:endParaRPr lang="en-AU" altLang="en-US" sz="1600" b="1" i="1" dirty="0">
              <a:solidFill>
                <a:schemeClr val="accent3">
                  <a:lumMod val="50000"/>
                </a:schemeClr>
              </a:solidFill>
              <a:cs typeface="Arial" pitchFamily="34" charset="0"/>
            </a:endParaRPr>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019" y="987574"/>
            <a:ext cx="8159271" cy="2126375"/>
          </a:xfrm>
          <a:prstGeom prst="rect">
            <a:avLst/>
          </a:prstGeom>
        </p:spPr>
      </p:pic>
    </p:spTree>
    <p:extLst>
      <p:ext uri="{BB962C8B-B14F-4D97-AF65-F5344CB8AC3E}">
        <p14:creationId xmlns:p14="http://schemas.microsoft.com/office/powerpoint/2010/main" val="5700680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Wireline_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b="1" i="1" dirty="0">
                <a:solidFill>
                  <a:srgbClr val="D03233"/>
                </a:solidFill>
                <a:latin typeface="Helvetica" charset="0"/>
                <a:cs typeface="Arial" pitchFamily="34" charset="0"/>
              </a:rPr>
              <a:t>Geophysical logging – understanding the measurement - Downhole logging workshop, Perth, 14</a:t>
            </a:r>
            <a:r>
              <a:rPr lang="en-AU" altLang="en-US" b="1" i="1" baseline="30000" dirty="0">
                <a:solidFill>
                  <a:srgbClr val="D03233"/>
                </a:solidFill>
                <a:latin typeface="Helvetica" charset="0"/>
                <a:cs typeface="Arial" pitchFamily="34" charset="0"/>
              </a:rPr>
              <a:t>th</a:t>
            </a:r>
            <a:r>
              <a:rPr lang="en-AU" altLang="en-US" b="1" i="1" dirty="0">
                <a:solidFill>
                  <a:srgbClr val="D03233"/>
                </a:solidFill>
                <a:latin typeface="Helvetica" charset="0"/>
                <a:cs typeface="Arial" pitchFamily="34" charset="0"/>
              </a:rPr>
              <a:t> Feb 2015</a:t>
            </a:r>
            <a:endParaRPr lang="en-AU" dirty="0"/>
          </a:p>
        </p:txBody>
      </p:sp>
      <p:sp>
        <p:nvSpPr>
          <p:cNvPr id="12" name="TextBox 11"/>
          <p:cNvSpPr txBox="1"/>
          <p:nvPr/>
        </p:nvSpPr>
        <p:spPr>
          <a:xfrm>
            <a:off x="34962" y="308498"/>
            <a:ext cx="8569486" cy="4555093"/>
          </a:xfrm>
          <a:prstGeom prst="rect">
            <a:avLst/>
          </a:prstGeom>
          <a:noFill/>
        </p:spPr>
        <p:txBody>
          <a:bodyPr wrap="square" rtlCol="0">
            <a:spAutoFit/>
          </a:bodyPr>
          <a:lstStyle/>
          <a:p>
            <a:endParaRPr lang="en-AU" sz="1600" dirty="0" smtClean="0"/>
          </a:p>
          <a:p>
            <a:pPr marL="176213" indent="-176213">
              <a:buFont typeface="Arial" panose="020B0604020202020204" pitchFamily="34" charset="0"/>
              <a:buChar char="•"/>
            </a:pPr>
            <a:r>
              <a:rPr lang="en-AU" sz="1400" dirty="0" smtClean="0"/>
              <a:t>Geophysical logging is ideally suited to coal exploration:</a:t>
            </a:r>
          </a:p>
          <a:p>
            <a:pPr defTabSz="536575"/>
            <a:r>
              <a:rPr lang="en-AU" sz="1400" dirty="0" smtClean="0">
                <a:solidFill>
                  <a:schemeClr val="accent6">
                    <a:lumMod val="75000"/>
                  </a:schemeClr>
                </a:solidFill>
              </a:rPr>
              <a:t>	</a:t>
            </a:r>
            <a:r>
              <a:rPr lang="en-AU" sz="1400" dirty="0" smtClean="0">
                <a:solidFill>
                  <a:schemeClr val="accent3">
                    <a:lumMod val="50000"/>
                  </a:schemeClr>
                </a:solidFill>
              </a:rPr>
              <a:t>coal is a bedded deposit which easily fills the sample volume of common logging methods.</a:t>
            </a:r>
            <a:endParaRPr lang="en-AU" sz="1400" dirty="0">
              <a:solidFill>
                <a:schemeClr val="accent3">
                  <a:lumMod val="50000"/>
                </a:schemeClr>
              </a:solidFill>
            </a:endParaRPr>
          </a:p>
          <a:p>
            <a:pPr defTabSz="536575"/>
            <a:r>
              <a:rPr lang="en-AU" sz="1400" dirty="0" smtClean="0">
                <a:solidFill>
                  <a:schemeClr val="accent3">
                    <a:lumMod val="50000"/>
                  </a:schemeClr>
                </a:solidFill>
              </a:rPr>
              <a:t>	allows accurate depth, thickness, grade (quality) measurements.</a:t>
            </a:r>
          </a:p>
          <a:p>
            <a:pPr defTabSz="536575"/>
            <a:r>
              <a:rPr lang="en-AU" sz="1400" dirty="0">
                <a:solidFill>
                  <a:schemeClr val="accent3">
                    <a:lumMod val="50000"/>
                  </a:schemeClr>
                </a:solidFill>
              </a:rPr>
              <a:t>	</a:t>
            </a:r>
            <a:r>
              <a:rPr lang="en-AU" sz="1400" dirty="0" smtClean="0">
                <a:solidFill>
                  <a:schemeClr val="accent3">
                    <a:lumMod val="50000"/>
                  </a:schemeClr>
                </a:solidFill>
              </a:rPr>
              <a:t>historical empirical relationships to coal quality and engineering parameters.</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Typical logging suite:</a:t>
            </a:r>
            <a:endParaRPr lang="en-AU" sz="1400" dirty="0"/>
          </a:p>
          <a:p>
            <a:pPr defTabSz="536575"/>
            <a:r>
              <a:rPr lang="en-AU" sz="1400" dirty="0">
                <a:solidFill>
                  <a:schemeClr val="accent6">
                    <a:lumMod val="75000"/>
                  </a:schemeClr>
                </a:solidFill>
              </a:rPr>
              <a:t>	</a:t>
            </a:r>
            <a:r>
              <a:rPr lang="en-AU" sz="1400" dirty="0" smtClean="0">
                <a:solidFill>
                  <a:schemeClr val="accent3">
                    <a:lumMod val="50000"/>
                  </a:schemeClr>
                </a:solidFill>
              </a:rPr>
              <a:t>Formation density including gamma, dual/triple density, </a:t>
            </a:r>
            <a:r>
              <a:rPr lang="en-AU" sz="1400" dirty="0" err="1" smtClean="0">
                <a:solidFill>
                  <a:schemeClr val="accent3">
                    <a:lumMod val="50000"/>
                  </a:schemeClr>
                </a:solidFill>
              </a:rPr>
              <a:t>caliper</a:t>
            </a:r>
            <a:r>
              <a:rPr lang="en-AU" sz="1400" dirty="0" smtClean="0">
                <a:solidFill>
                  <a:schemeClr val="accent3">
                    <a:lumMod val="50000"/>
                  </a:schemeClr>
                </a:solidFill>
              </a:rPr>
              <a:t>.</a:t>
            </a:r>
            <a:endParaRPr lang="en-AU" sz="1400" dirty="0">
              <a:solidFill>
                <a:schemeClr val="accent3">
                  <a:lumMod val="50000"/>
                </a:schemeClr>
              </a:solidFill>
            </a:endParaRPr>
          </a:p>
          <a:p>
            <a:pPr defTabSz="536575"/>
            <a:r>
              <a:rPr lang="en-AU" sz="1400" dirty="0">
                <a:solidFill>
                  <a:schemeClr val="accent3">
                    <a:lumMod val="50000"/>
                  </a:schemeClr>
                </a:solidFill>
              </a:rPr>
              <a:t>	</a:t>
            </a:r>
            <a:r>
              <a:rPr lang="en-AU" sz="1400" dirty="0" err="1" smtClean="0">
                <a:solidFill>
                  <a:schemeClr val="accent3">
                    <a:lumMod val="50000"/>
                  </a:schemeClr>
                </a:solidFill>
              </a:rPr>
              <a:t>Fullwave</a:t>
            </a:r>
            <a:r>
              <a:rPr lang="en-AU" sz="1400" dirty="0" smtClean="0">
                <a:solidFill>
                  <a:schemeClr val="accent3">
                    <a:lumMod val="50000"/>
                  </a:schemeClr>
                </a:solidFill>
              </a:rPr>
              <a:t> sonic.</a:t>
            </a:r>
            <a:endParaRPr lang="en-AU" sz="1400" dirty="0">
              <a:solidFill>
                <a:schemeClr val="accent3">
                  <a:lumMod val="50000"/>
                </a:schemeClr>
              </a:solidFill>
            </a:endParaRPr>
          </a:p>
          <a:p>
            <a:pPr defTabSz="536575"/>
            <a:r>
              <a:rPr lang="en-AU" sz="1400" dirty="0">
                <a:solidFill>
                  <a:schemeClr val="accent3">
                    <a:lumMod val="50000"/>
                  </a:schemeClr>
                </a:solidFill>
              </a:rPr>
              <a:t>	</a:t>
            </a:r>
            <a:r>
              <a:rPr lang="en-AU" sz="1400" dirty="0" smtClean="0">
                <a:solidFill>
                  <a:schemeClr val="accent3">
                    <a:lumMod val="50000"/>
                  </a:schemeClr>
                </a:solidFill>
              </a:rPr>
              <a:t>Focused resistivity.</a:t>
            </a:r>
          </a:p>
          <a:p>
            <a:pPr defTabSz="536575"/>
            <a:r>
              <a:rPr lang="en-AU" sz="1400" dirty="0">
                <a:solidFill>
                  <a:schemeClr val="accent3">
                    <a:lumMod val="50000"/>
                  </a:schemeClr>
                </a:solidFill>
              </a:rPr>
              <a:t>	</a:t>
            </a:r>
            <a:r>
              <a:rPr lang="en-AU" sz="1400" dirty="0" smtClean="0">
                <a:solidFill>
                  <a:schemeClr val="accent3">
                    <a:lumMod val="50000"/>
                  </a:schemeClr>
                </a:solidFill>
              </a:rPr>
              <a:t>Acoustic borehole imaging.</a:t>
            </a:r>
          </a:p>
          <a:p>
            <a:pPr defTabSz="536575"/>
            <a:r>
              <a:rPr lang="en-AU" sz="1400" dirty="0" smtClean="0">
                <a:solidFill>
                  <a:schemeClr val="accent3">
                    <a:lumMod val="50000"/>
                  </a:schemeClr>
                </a:solidFill>
              </a:rPr>
              <a:t>	Magnetic deviation.</a:t>
            </a:r>
          </a:p>
          <a:p>
            <a:pPr defTabSz="536575"/>
            <a:r>
              <a:rPr lang="en-AU" sz="1400" dirty="0">
                <a:solidFill>
                  <a:schemeClr val="accent3">
                    <a:lumMod val="50000"/>
                  </a:schemeClr>
                </a:solidFill>
              </a:rPr>
              <a:t>	</a:t>
            </a:r>
          </a:p>
          <a:p>
            <a:pPr marL="176213" indent="-176213">
              <a:buFont typeface="Arial" panose="020B0604020202020204" pitchFamily="34" charset="0"/>
              <a:buChar char="•"/>
            </a:pPr>
            <a:r>
              <a:rPr lang="en-AU" sz="1400" dirty="0" smtClean="0"/>
              <a:t>Ideal for regional correlation:</a:t>
            </a:r>
            <a:endParaRPr lang="en-AU" sz="1400" dirty="0"/>
          </a:p>
          <a:p>
            <a:pPr defTabSz="536575"/>
            <a:r>
              <a:rPr lang="en-AU" sz="1400" dirty="0">
                <a:solidFill>
                  <a:schemeClr val="accent6">
                    <a:lumMod val="75000"/>
                  </a:schemeClr>
                </a:solidFill>
              </a:rPr>
              <a:t>	</a:t>
            </a:r>
            <a:r>
              <a:rPr lang="en-AU" sz="1400" dirty="0" smtClean="0">
                <a:solidFill>
                  <a:schemeClr val="accent3">
                    <a:lumMod val="50000"/>
                  </a:schemeClr>
                </a:solidFill>
              </a:rPr>
              <a:t>fault interpretation.</a:t>
            </a:r>
            <a:endParaRPr lang="en-AU" sz="1400" dirty="0">
              <a:solidFill>
                <a:schemeClr val="accent3">
                  <a:lumMod val="50000"/>
                </a:schemeClr>
              </a:solidFill>
            </a:endParaRPr>
          </a:p>
          <a:p>
            <a:pPr defTabSz="536575"/>
            <a:r>
              <a:rPr lang="en-AU" sz="1400" dirty="0">
                <a:solidFill>
                  <a:schemeClr val="accent3">
                    <a:lumMod val="50000"/>
                  </a:schemeClr>
                </a:solidFill>
              </a:rPr>
              <a:t>	</a:t>
            </a:r>
            <a:r>
              <a:rPr lang="en-AU" sz="1400" dirty="0" smtClean="0">
                <a:solidFill>
                  <a:schemeClr val="accent3">
                    <a:lumMod val="50000"/>
                  </a:schemeClr>
                </a:solidFill>
              </a:rPr>
              <a:t>variation in coal quality parameters.</a:t>
            </a:r>
            <a:endParaRPr lang="en-AU" sz="1400" dirty="0">
              <a:solidFill>
                <a:schemeClr val="accent3">
                  <a:lumMod val="50000"/>
                </a:schemeClr>
              </a:solidFill>
            </a:endParaRPr>
          </a:p>
          <a:p>
            <a:pPr defTabSz="536575"/>
            <a:r>
              <a:rPr lang="en-AU" sz="1600" dirty="0">
                <a:solidFill>
                  <a:schemeClr val="accent3">
                    <a:lumMod val="50000"/>
                  </a:schemeClr>
                </a:solidFill>
              </a:rPr>
              <a:t>	</a:t>
            </a:r>
            <a:endParaRPr lang="en-AU" sz="2400" b="1" dirty="0"/>
          </a:p>
          <a:p>
            <a:pPr algn="ctr"/>
            <a:r>
              <a:rPr lang="en-AU" sz="2400" b="1" dirty="0" smtClean="0"/>
              <a:t>THANK YOU – QUESTIONS ?</a:t>
            </a:r>
          </a:p>
          <a:p>
            <a:pPr algn="ctr"/>
            <a:endParaRPr lang="en-AU" sz="1200" b="1" u="sng" dirty="0">
              <a:solidFill>
                <a:schemeClr val="accent4">
                  <a:lumMod val="50000"/>
                </a:schemeClr>
              </a:solidFill>
            </a:endParaRPr>
          </a:p>
          <a:p>
            <a:pPr algn="ctr"/>
            <a:r>
              <a:rPr lang="en-AU" sz="1200" b="1" u="sng" dirty="0" smtClean="0">
                <a:solidFill>
                  <a:schemeClr val="accent4">
                    <a:lumMod val="50000"/>
                  </a:schemeClr>
                </a:solidFill>
              </a:rPr>
              <a:t>Follow up questions ? Please visit us at booth #94 of the Trade Exhibition</a:t>
            </a:r>
          </a:p>
        </p:txBody>
      </p:sp>
      <p:sp>
        <p:nvSpPr>
          <p:cNvPr id="13" name="Footer Placeholder 2"/>
          <p:cNvSpPr txBox="1">
            <a:spLocks/>
          </p:cNvSpPr>
          <p:nvPr/>
        </p:nvSpPr>
        <p:spPr>
          <a:xfrm>
            <a:off x="0" y="48223"/>
            <a:ext cx="7062234" cy="28751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SUMMARY</a:t>
            </a:r>
            <a:endParaRPr lang="en-AU" altLang="en-US" sz="1600" b="1" i="1" dirty="0">
              <a:solidFill>
                <a:schemeClr val="accent3">
                  <a:lumMod val="50000"/>
                </a:schemeClr>
              </a:solidFill>
              <a:cs typeface="Arial" pitchFamily="34" charset="0"/>
            </a:endParaRPr>
          </a:p>
        </p:txBody>
      </p:sp>
      <p:pic>
        <p:nvPicPr>
          <p:cNvPr id="1025" name="Picture 1" descr="BWI_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7793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Wireline_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b="1" i="1" dirty="0">
                <a:solidFill>
                  <a:srgbClr val="D03233"/>
                </a:solidFill>
                <a:latin typeface="Helvetica" charset="0"/>
                <a:cs typeface="Arial" pitchFamily="34" charset="0"/>
              </a:rPr>
              <a:t>Geophysical logging – understanding the measurement - Downhole logging workshop, Perth, 14</a:t>
            </a:r>
            <a:r>
              <a:rPr lang="en-AU" altLang="en-US" b="1" i="1" baseline="30000" dirty="0">
                <a:solidFill>
                  <a:srgbClr val="D03233"/>
                </a:solidFill>
                <a:latin typeface="Helvetica" charset="0"/>
                <a:cs typeface="Arial" pitchFamily="34" charset="0"/>
              </a:rPr>
              <a:t>th</a:t>
            </a:r>
            <a:r>
              <a:rPr lang="en-AU" altLang="en-US" b="1" i="1" dirty="0">
                <a:solidFill>
                  <a:srgbClr val="D03233"/>
                </a:solidFill>
                <a:latin typeface="Helvetica" charset="0"/>
                <a:cs typeface="Arial" pitchFamily="34" charset="0"/>
              </a:rPr>
              <a:t> Feb 2015</a:t>
            </a:r>
            <a:endParaRPr lang="en-AU" dirty="0"/>
          </a:p>
        </p:txBody>
      </p:sp>
      <p:sp>
        <p:nvSpPr>
          <p:cNvPr id="12" name="TextBox 11"/>
          <p:cNvSpPr txBox="1"/>
          <p:nvPr/>
        </p:nvSpPr>
        <p:spPr>
          <a:xfrm>
            <a:off x="34963" y="308498"/>
            <a:ext cx="7158644" cy="3600986"/>
          </a:xfrm>
          <a:prstGeom prst="rect">
            <a:avLst/>
          </a:prstGeom>
          <a:noFill/>
        </p:spPr>
        <p:txBody>
          <a:bodyPr wrap="square" rtlCol="0">
            <a:spAutoFit/>
          </a:bodyPr>
          <a:lstStyle/>
          <a:p>
            <a:endParaRPr lang="en-AU" sz="1600" dirty="0" smtClean="0"/>
          </a:p>
          <a:p>
            <a:pPr marL="176213" indent="-176213">
              <a:buFont typeface="Arial" panose="020B0604020202020204" pitchFamily="34" charset="0"/>
              <a:buChar char="•"/>
            </a:pPr>
            <a:r>
              <a:rPr lang="en-AU" sz="1400" dirty="0" smtClean="0"/>
              <a:t>“Integrating </a:t>
            </a:r>
            <a:r>
              <a:rPr lang="en-AU" sz="1400" dirty="0" err="1" smtClean="0"/>
              <a:t>blastholes</a:t>
            </a:r>
            <a:r>
              <a:rPr lang="en-AU" sz="1400" dirty="0" smtClean="0"/>
              <a:t> into exploration data to improve coal recovery &amp; modelling”. Stedman H </a:t>
            </a:r>
            <a:r>
              <a:rPr lang="en-AU" sz="1400" i="1" dirty="0" smtClean="0"/>
              <a:t>9</a:t>
            </a:r>
            <a:r>
              <a:rPr lang="en-AU" sz="1400" i="1" baseline="30000" dirty="0" smtClean="0"/>
              <a:t>th</a:t>
            </a:r>
            <a:r>
              <a:rPr lang="en-AU" sz="1400" i="1" dirty="0" smtClean="0"/>
              <a:t> International Mining Geology Conference, August 2014</a:t>
            </a:r>
            <a:r>
              <a:rPr lang="en-AU" sz="1400" dirty="0" smtClean="0"/>
              <a:t>.</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“Well logging: Data acquisition &amp; applications”. O &amp; L Serra.</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“Applications of </a:t>
            </a:r>
            <a:r>
              <a:rPr lang="en-AU" sz="1400" dirty="0" err="1" smtClean="0"/>
              <a:t>petrophysical</a:t>
            </a:r>
            <a:r>
              <a:rPr lang="en-AU" sz="1400" dirty="0" smtClean="0"/>
              <a:t> logging in the evaluation of coal deposits”. </a:t>
            </a:r>
            <a:r>
              <a:rPr lang="en-AU" sz="1400" dirty="0" err="1" smtClean="0"/>
              <a:t>Brom</a:t>
            </a:r>
            <a:r>
              <a:rPr lang="en-AU" sz="1400" dirty="0" smtClean="0"/>
              <a:t>, RWC &amp; </a:t>
            </a:r>
            <a:r>
              <a:rPr lang="en-AU" sz="1400" dirty="0" err="1" smtClean="0"/>
              <a:t>Driedonks</a:t>
            </a:r>
            <a:r>
              <a:rPr lang="en-AU" sz="1400" dirty="0" smtClean="0"/>
              <a:t>, F. SPWLA. 1981</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“Well logging for physical properties – A handbook for geophysicists, geologists &amp; engineers”. Hearst, JR, Nelson, PH &amp; </a:t>
            </a:r>
            <a:r>
              <a:rPr lang="en-AU" sz="1400" dirty="0" err="1" smtClean="0"/>
              <a:t>Paillett</a:t>
            </a:r>
            <a:r>
              <a:rPr lang="en-AU" sz="1400" dirty="0" smtClean="0"/>
              <a:t>, FL. Wiley. </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“The geological interpretation of well logs”, 2</a:t>
            </a:r>
            <a:r>
              <a:rPr lang="en-AU" sz="1400" baseline="30000" dirty="0" smtClean="0"/>
              <a:t>nd</a:t>
            </a:r>
            <a:r>
              <a:rPr lang="en-AU" sz="1400" dirty="0" smtClean="0"/>
              <a:t> edition, Rider, M</a:t>
            </a:r>
          </a:p>
          <a:p>
            <a:pPr marL="176213" indent="-176213">
              <a:buFont typeface="Arial" panose="020B0604020202020204" pitchFamily="34" charset="0"/>
              <a:buChar char="•"/>
            </a:pPr>
            <a:endParaRPr lang="en-AU" sz="1400" dirty="0"/>
          </a:p>
          <a:p>
            <a:pPr marL="176213" indent="-176213">
              <a:buFont typeface="Arial" panose="020B0604020202020204" pitchFamily="34" charset="0"/>
              <a:buChar char="•"/>
            </a:pPr>
            <a:r>
              <a:rPr lang="en-AU" sz="1400" dirty="0" smtClean="0"/>
              <a:t>“Log data acquisition &amp; quality control”, 2</a:t>
            </a:r>
            <a:r>
              <a:rPr lang="en-AU" sz="1400" baseline="30000" dirty="0" smtClean="0"/>
              <a:t>nd</a:t>
            </a:r>
            <a:r>
              <a:rPr lang="en-AU" sz="1400" dirty="0" smtClean="0"/>
              <a:t> edition, </a:t>
            </a:r>
            <a:r>
              <a:rPr lang="en-AU" sz="1400" dirty="0" err="1" smtClean="0"/>
              <a:t>Theys</a:t>
            </a:r>
            <a:r>
              <a:rPr lang="en-AU" sz="1400" dirty="0" smtClean="0"/>
              <a:t>, P</a:t>
            </a:r>
          </a:p>
          <a:p>
            <a:pPr marL="176213" indent="-176213">
              <a:buFont typeface="Arial" panose="020B0604020202020204" pitchFamily="34" charset="0"/>
              <a:buChar char="•"/>
            </a:pPr>
            <a:endParaRPr lang="en-AU" sz="1600" dirty="0"/>
          </a:p>
        </p:txBody>
      </p:sp>
      <p:sp>
        <p:nvSpPr>
          <p:cNvPr id="13" name="Footer Placeholder 2"/>
          <p:cNvSpPr txBox="1">
            <a:spLocks/>
          </p:cNvSpPr>
          <p:nvPr/>
        </p:nvSpPr>
        <p:spPr>
          <a:xfrm>
            <a:off x="0" y="48223"/>
            <a:ext cx="7062234" cy="28751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sz="1600" b="1" dirty="0">
                <a:solidFill>
                  <a:schemeClr val="accent3">
                    <a:lumMod val="75000"/>
                  </a:schemeClr>
                </a:solidFill>
              </a:rPr>
              <a:t>Geophysical logs: 	</a:t>
            </a:r>
            <a:r>
              <a:rPr lang="en-AU" sz="1600" b="1" u="sng" dirty="0" smtClean="0">
                <a:solidFill>
                  <a:schemeClr val="accent3">
                    <a:lumMod val="75000"/>
                  </a:schemeClr>
                </a:solidFill>
              </a:rPr>
              <a:t>REFERENCES</a:t>
            </a:r>
            <a:r>
              <a:rPr lang="en-AU" sz="1600" b="1" dirty="0" smtClean="0">
                <a:solidFill>
                  <a:schemeClr val="accent3">
                    <a:lumMod val="75000"/>
                  </a:schemeClr>
                </a:solidFill>
              </a:rPr>
              <a:t> </a:t>
            </a:r>
            <a:endParaRPr lang="en-AU" dirty="0"/>
          </a:p>
        </p:txBody>
      </p:sp>
      <p:pic>
        <p:nvPicPr>
          <p:cNvPr id="1025" name="Picture 1" descr="BWI_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8117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a:t>
            </a:r>
            <a:r>
              <a:rPr lang="en-AU" altLang="en-US" sz="900" b="1" i="1" dirty="0" smtClean="0">
                <a:solidFill>
                  <a:srgbClr val="D03233"/>
                </a:solidFill>
                <a:latin typeface="Helvetica" charset="0"/>
                <a:cs typeface="Arial" pitchFamily="34" charset="0"/>
              </a:rPr>
              <a:t>coal – current techniques.” downhole </a:t>
            </a:r>
            <a:r>
              <a:rPr lang="en-AU" altLang="en-US" sz="900" b="1" i="1" dirty="0">
                <a:solidFill>
                  <a:srgbClr val="D03233"/>
                </a:solidFill>
                <a:latin typeface="Helvetica" charset="0"/>
                <a:cs typeface="Arial" pitchFamily="34" charset="0"/>
              </a:rPr>
              <a:t>logging </a:t>
            </a:r>
            <a:r>
              <a:rPr lang="en-AU" altLang="en-US" sz="900" b="1" i="1" dirty="0" smtClean="0">
                <a:solidFill>
                  <a:srgbClr val="D03233"/>
                </a:solidFill>
                <a:latin typeface="Helvetica" charset="0"/>
                <a:cs typeface="Arial" pitchFamily="34" charset="0"/>
              </a:rPr>
              <a:t>workshop, Perth</a:t>
            </a:r>
            <a:r>
              <a:rPr lang="en-AU" altLang="en-US" sz="900" b="1" i="1" dirty="0">
                <a:solidFill>
                  <a:srgbClr val="D03233"/>
                </a:solidFill>
                <a:latin typeface="Helvetica" charset="0"/>
                <a:cs typeface="Arial" pitchFamily="34" charset="0"/>
              </a:rPr>
              <a:t>, Western </a:t>
            </a:r>
            <a:r>
              <a:rPr lang="en-AU" altLang="en-US" sz="900" b="1" i="1" dirty="0" smtClean="0">
                <a:solidFill>
                  <a:srgbClr val="D03233"/>
                </a:solidFill>
                <a:latin typeface="Helvetica" charset="0"/>
                <a:cs typeface="Arial" pitchFamily="34" charset="0"/>
              </a:rPr>
              <a:t>Australia. Feb </a:t>
            </a:r>
            <a:r>
              <a:rPr lang="en-AU" altLang="en-US" sz="900" b="1" i="1" dirty="0">
                <a:solidFill>
                  <a:srgbClr val="D03233"/>
                </a:solidFill>
                <a:latin typeface="Helvetica" charset="0"/>
                <a:cs typeface="Arial" pitchFamily="34" charset="0"/>
              </a:rPr>
              <a:t>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107504" y="367838"/>
            <a:ext cx="6192688" cy="4616648"/>
          </a:xfrm>
          <a:prstGeom prst="rect">
            <a:avLst/>
          </a:prstGeom>
          <a:noFill/>
        </p:spPr>
        <p:txBody>
          <a:bodyPr wrap="square" rtlCol="0">
            <a:spAutoFit/>
          </a:bodyPr>
          <a:lstStyle/>
          <a:p>
            <a:pPr marL="285750" indent="-285750">
              <a:buFont typeface="Arial" panose="020B0604020202020204" pitchFamily="34" charset="0"/>
              <a:buChar char="•"/>
            </a:pPr>
            <a:r>
              <a:rPr lang="en-AU" sz="1400" dirty="0" smtClean="0"/>
              <a:t>Coal is an ideal rock for geophysical logging:</a:t>
            </a:r>
          </a:p>
          <a:p>
            <a:pPr defTabSz="444500"/>
            <a:r>
              <a:rPr lang="en-AU" sz="1400" dirty="0" smtClean="0">
                <a:solidFill>
                  <a:schemeClr val="accent3">
                    <a:lumMod val="50000"/>
                  </a:schemeClr>
                </a:solidFill>
              </a:rPr>
              <a:t>	bedded deposit</a:t>
            </a:r>
          </a:p>
          <a:p>
            <a:pPr defTabSz="444500"/>
            <a:r>
              <a:rPr lang="en-AU" sz="1400" dirty="0">
                <a:solidFill>
                  <a:schemeClr val="accent3">
                    <a:lumMod val="50000"/>
                  </a:schemeClr>
                </a:solidFill>
              </a:rPr>
              <a:t>	</a:t>
            </a:r>
            <a:r>
              <a:rPr lang="en-AU" sz="1400" dirty="0" smtClean="0">
                <a:solidFill>
                  <a:schemeClr val="accent3">
                    <a:lumMod val="50000"/>
                  </a:schemeClr>
                </a:solidFill>
              </a:rPr>
              <a:t>fills the detector sample volume.</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en-AU" sz="1400" dirty="0" smtClean="0">
                <a:solidFill>
                  <a:schemeClr val="accent3">
                    <a:lumMod val="50000"/>
                  </a:schemeClr>
                </a:solidFill>
              </a:rPr>
              <a:t>has distinctive physical properties.</a:t>
            </a:r>
            <a:endParaRPr lang="en-AU" sz="1400" dirty="0">
              <a:solidFill>
                <a:schemeClr val="accent3">
                  <a:lumMod val="50000"/>
                </a:schemeClr>
              </a:solidFill>
            </a:endParaRPr>
          </a:p>
          <a:p>
            <a:pPr marL="285750" indent="-285750">
              <a:buFont typeface="Arial" panose="020B0604020202020204" pitchFamily="34" charset="0"/>
              <a:buChar char="•"/>
            </a:pPr>
            <a:r>
              <a:rPr lang="en-AU" sz="1400" dirty="0" smtClean="0"/>
              <a:t>Multiple logging techniques</a:t>
            </a:r>
            <a:endParaRPr lang="en-AU" sz="1400" dirty="0"/>
          </a:p>
          <a:p>
            <a:pPr defTabSz="444500"/>
            <a:r>
              <a:rPr lang="en-AU" sz="1400" dirty="0" smtClean="0">
                <a:solidFill>
                  <a:schemeClr val="accent3">
                    <a:lumMod val="50000"/>
                  </a:schemeClr>
                </a:solidFill>
              </a:rPr>
              <a:t>	identify coal/partings </a:t>
            </a:r>
          </a:p>
          <a:p>
            <a:pPr defTabSz="444500"/>
            <a:r>
              <a:rPr lang="en-AU" sz="1400" dirty="0">
                <a:solidFill>
                  <a:schemeClr val="accent3">
                    <a:lumMod val="50000"/>
                  </a:schemeClr>
                </a:solidFill>
              </a:rPr>
              <a:t>	</a:t>
            </a:r>
            <a:r>
              <a:rPr lang="en-AU" sz="1400" dirty="0" smtClean="0">
                <a:solidFill>
                  <a:schemeClr val="accent3">
                    <a:lumMod val="50000"/>
                  </a:schemeClr>
                </a:solidFill>
              </a:rPr>
              <a:t>measure depth to roof/floor</a:t>
            </a:r>
          </a:p>
          <a:p>
            <a:pPr defTabSz="444500"/>
            <a:r>
              <a:rPr lang="en-AU" sz="1400" dirty="0">
                <a:solidFill>
                  <a:schemeClr val="accent3">
                    <a:lumMod val="50000"/>
                  </a:schemeClr>
                </a:solidFill>
              </a:rPr>
              <a:t>	</a:t>
            </a:r>
            <a:r>
              <a:rPr lang="en-AU" sz="1400" dirty="0" smtClean="0">
                <a:solidFill>
                  <a:schemeClr val="accent3">
                    <a:lumMod val="50000"/>
                  </a:schemeClr>
                </a:solidFill>
              </a:rPr>
              <a:t>correlate seam between boreholes</a:t>
            </a:r>
          </a:p>
          <a:p>
            <a:pPr defTabSz="444500"/>
            <a:r>
              <a:rPr lang="en-AU" sz="1400" dirty="0">
                <a:solidFill>
                  <a:schemeClr val="accent3">
                    <a:lumMod val="50000"/>
                  </a:schemeClr>
                </a:solidFill>
              </a:rPr>
              <a:t>	</a:t>
            </a:r>
            <a:r>
              <a:rPr lang="en-AU" sz="1400" dirty="0" smtClean="0">
                <a:solidFill>
                  <a:schemeClr val="accent3">
                    <a:lumMod val="50000"/>
                  </a:schemeClr>
                </a:solidFill>
              </a:rPr>
              <a:t>measure coal quality parameters</a:t>
            </a:r>
          </a:p>
          <a:p>
            <a:pPr defTabSz="444500"/>
            <a:r>
              <a:rPr lang="en-AU" sz="1400" dirty="0">
                <a:solidFill>
                  <a:schemeClr val="accent3">
                    <a:lumMod val="50000"/>
                  </a:schemeClr>
                </a:solidFill>
              </a:rPr>
              <a:t>	</a:t>
            </a:r>
            <a:r>
              <a:rPr lang="en-AU" sz="1400" dirty="0" smtClean="0">
                <a:solidFill>
                  <a:schemeClr val="accent3">
                    <a:lumMod val="50000"/>
                  </a:schemeClr>
                </a:solidFill>
              </a:rPr>
              <a:t>measure elastic rock properties/rock hardness</a:t>
            </a:r>
          </a:p>
          <a:p>
            <a:pPr defTabSz="444500"/>
            <a:r>
              <a:rPr lang="en-AU" sz="1400" dirty="0">
                <a:solidFill>
                  <a:schemeClr val="accent3">
                    <a:lumMod val="50000"/>
                  </a:schemeClr>
                </a:solidFill>
              </a:rPr>
              <a:t>	</a:t>
            </a:r>
            <a:r>
              <a:rPr lang="en-AU" sz="1400" dirty="0" smtClean="0">
                <a:solidFill>
                  <a:schemeClr val="accent3">
                    <a:lumMod val="50000"/>
                  </a:schemeClr>
                </a:solidFill>
              </a:rPr>
              <a:t>identify, orientate fractures/broken ground</a:t>
            </a:r>
          </a:p>
          <a:p>
            <a:pPr marL="285750" indent="-285750">
              <a:buFont typeface="Arial" panose="020B0604020202020204" pitchFamily="34" charset="0"/>
              <a:buChar char="•"/>
            </a:pPr>
            <a:r>
              <a:rPr lang="en-AU" sz="1400" dirty="0" smtClean="0"/>
              <a:t>Typical logging suite</a:t>
            </a:r>
            <a:endParaRPr lang="en-AU" sz="1400" dirty="0"/>
          </a:p>
          <a:p>
            <a:pPr defTabSz="444500"/>
            <a:r>
              <a:rPr lang="en-AU" sz="1400" dirty="0">
                <a:solidFill>
                  <a:schemeClr val="accent3">
                    <a:lumMod val="50000"/>
                  </a:schemeClr>
                </a:solidFill>
              </a:rPr>
              <a:t>	</a:t>
            </a:r>
            <a:r>
              <a:rPr lang="en-AU" sz="1400" dirty="0" smtClean="0">
                <a:solidFill>
                  <a:schemeClr val="accent3">
                    <a:lumMod val="50000"/>
                  </a:schemeClr>
                </a:solidFill>
              </a:rPr>
              <a:t>formation density</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en-AU" sz="1400" dirty="0" err="1" smtClean="0">
                <a:solidFill>
                  <a:schemeClr val="accent3">
                    <a:lumMod val="50000"/>
                  </a:schemeClr>
                </a:solidFill>
              </a:rPr>
              <a:t>fullwave</a:t>
            </a:r>
            <a:r>
              <a:rPr lang="en-AU" sz="1400" dirty="0" smtClean="0">
                <a:solidFill>
                  <a:schemeClr val="accent3">
                    <a:lumMod val="50000"/>
                  </a:schemeClr>
                </a:solidFill>
              </a:rPr>
              <a:t> sonic</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en-AU" sz="1400" dirty="0" smtClean="0">
                <a:solidFill>
                  <a:schemeClr val="accent3">
                    <a:lumMod val="50000"/>
                  </a:schemeClr>
                </a:solidFill>
              </a:rPr>
              <a:t>resistivity (focused)</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en-AU" sz="1400" dirty="0" smtClean="0">
                <a:solidFill>
                  <a:schemeClr val="accent3">
                    <a:lumMod val="50000"/>
                  </a:schemeClr>
                </a:solidFill>
              </a:rPr>
              <a:t>borehole deviation (magnetic/gyroscopic)</a:t>
            </a:r>
          </a:p>
          <a:p>
            <a:pPr defTabSz="444500"/>
            <a:r>
              <a:rPr lang="en-AU" sz="1400" dirty="0">
                <a:solidFill>
                  <a:schemeClr val="accent3">
                    <a:lumMod val="50000"/>
                  </a:schemeClr>
                </a:solidFill>
              </a:rPr>
              <a:t>	</a:t>
            </a:r>
            <a:r>
              <a:rPr lang="en-AU" sz="1400" dirty="0" smtClean="0">
                <a:solidFill>
                  <a:schemeClr val="accent6">
                    <a:lumMod val="75000"/>
                  </a:schemeClr>
                </a:solidFill>
              </a:rPr>
              <a:t>neutron, 3 or 4 arm </a:t>
            </a:r>
            <a:r>
              <a:rPr lang="en-AU" sz="1400" dirty="0" err="1" smtClean="0">
                <a:solidFill>
                  <a:schemeClr val="accent6">
                    <a:lumMod val="75000"/>
                  </a:schemeClr>
                </a:solidFill>
              </a:rPr>
              <a:t>dipmeter</a:t>
            </a:r>
            <a:endParaRPr lang="en-AU" sz="1400" dirty="0" smtClean="0">
              <a:solidFill>
                <a:schemeClr val="accent6">
                  <a:lumMod val="75000"/>
                </a:schemeClr>
              </a:solidFill>
            </a:endParaRPr>
          </a:p>
          <a:p>
            <a:pPr marL="285750" indent="-285750">
              <a:buFont typeface="Arial" panose="020B0604020202020204" pitchFamily="34" charset="0"/>
              <a:buChar char="•"/>
            </a:pPr>
            <a:r>
              <a:rPr lang="en-AU" sz="1400" dirty="0" smtClean="0"/>
              <a:t>Vertical resolution</a:t>
            </a:r>
            <a:endParaRPr lang="en-AU" sz="1400" dirty="0"/>
          </a:p>
          <a:p>
            <a:pPr defTabSz="444500"/>
            <a:r>
              <a:rPr lang="en-AU" sz="1400" dirty="0">
                <a:solidFill>
                  <a:schemeClr val="accent3">
                    <a:lumMod val="50000"/>
                  </a:schemeClr>
                </a:solidFill>
              </a:rPr>
              <a:t>	</a:t>
            </a:r>
            <a:r>
              <a:rPr lang="en-AU" sz="1400" dirty="0" smtClean="0">
                <a:solidFill>
                  <a:schemeClr val="accent3">
                    <a:lumMod val="50000"/>
                  </a:schemeClr>
                </a:solidFill>
              </a:rPr>
              <a:t>1cm sample rate = logging speed control</a:t>
            </a:r>
            <a:endParaRPr lang="en-AU" sz="1400" dirty="0">
              <a:solidFill>
                <a:schemeClr val="accent3">
                  <a:lumMod val="50000"/>
                </a:schemeClr>
              </a:solidFill>
            </a:endParaRPr>
          </a:p>
          <a:p>
            <a:pPr marL="285750" indent="-285750">
              <a:buFont typeface="Arial" panose="020B0604020202020204" pitchFamily="34" charset="0"/>
              <a:buChar char="•"/>
            </a:pPr>
            <a:r>
              <a:rPr lang="en-AU" sz="1400" dirty="0" smtClean="0"/>
              <a:t>Products</a:t>
            </a:r>
            <a:endParaRPr lang="en-AU" sz="1400" dirty="0"/>
          </a:p>
          <a:p>
            <a:pPr defTabSz="444500"/>
            <a:r>
              <a:rPr lang="en-AU" sz="1400" dirty="0">
                <a:solidFill>
                  <a:schemeClr val="accent3">
                    <a:lumMod val="50000"/>
                  </a:schemeClr>
                </a:solidFill>
              </a:rPr>
              <a:t>	</a:t>
            </a:r>
            <a:r>
              <a:rPr lang="en-AU" sz="1400" dirty="0" smtClean="0">
                <a:solidFill>
                  <a:schemeClr val="accent3">
                    <a:lumMod val="50000"/>
                  </a:schemeClr>
                </a:solidFill>
              </a:rPr>
              <a:t>field prints &amp; digital data</a:t>
            </a:r>
            <a:endParaRPr lang="en-AU" sz="1400" dirty="0">
              <a:solidFill>
                <a:schemeClr val="accent3">
                  <a:lumMod val="50000"/>
                </a:schemeClr>
              </a:solidFill>
            </a:endParaRPr>
          </a:p>
        </p:txBody>
      </p:sp>
      <p:sp>
        <p:nvSpPr>
          <p:cNvPr id="13" name="Footer Placeholder 2"/>
          <p:cNvSpPr txBox="1">
            <a:spLocks/>
          </p:cNvSpPr>
          <p:nvPr/>
        </p:nvSpPr>
        <p:spPr>
          <a:xfrm>
            <a:off x="0" y="1"/>
            <a:ext cx="7062234" cy="287513"/>
          </a:xfrm>
          <a:prstGeom prst="rect">
            <a:avLst/>
          </a:prstGeom>
          <a:solidFill>
            <a:schemeClr val="bg1">
              <a:lumMod val="8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smtClean="0">
                <a:solidFill>
                  <a:schemeClr val="accent3">
                    <a:lumMod val="50000"/>
                  </a:schemeClr>
                </a:solidFill>
                <a:cs typeface="Arial" pitchFamily="34" charset="0"/>
              </a:rPr>
              <a:t>Geophysical logging for coal: 	coal properties</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5" y="1349134"/>
            <a:ext cx="4976815" cy="2337950"/>
          </a:xfrm>
          <a:prstGeom prst="rect">
            <a:avLst/>
          </a:prstGeom>
        </p:spPr>
      </p:pic>
    </p:spTree>
    <p:extLst>
      <p:ext uri="{BB962C8B-B14F-4D97-AF65-F5344CB8AC3E}">
        <p14:creationId xmlns:p14="http://schemas.microsoft.com/office/powerpoint/2010/main" val="37239118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3" name="Footer Placeholder 2"/>
          <p:cNvSpPr txBox="1">
            <a:spLocks/>
          </p:cNvSpPr>
          <p:nvPr/>
        </p:nvSpPr>
        <p:spPr>
          <a:xfrm>
            <a:off x="0" y="1"/>
            <a:ext cx="7062234" cy="287513"/>
          </a:xfrm>
          <a:prstGeom prst="rect">
            <a:avLst/>
          </a:prstGeom>
          <a:solidFill>
            <a:schemeClr val="bg1">
              <a:lumMod val="85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typical log responses</a:t>
            </a:r>
            <a:endParaRPr lang="en-AU" altLang="en-US" sz="1600" b="1" i="1" dirty="0">
              <a:solidFill>
                <a:schemeClr val="accent3">
                  <a:lumMod val="50000"/>
                </a:schemeClr>
              </a:solidFill>
              <a:cs typeface="Arial" pitchFamily="34" charset="0"/>
            </a:endParaRPr>
          </a:p>
        </p:txBody>
      </p:sp>
      <p:pic>
        <p:nvPicPr>
          <p:cNvPr id="8" name="Picture 7"/>
          <p:cNvPicPr>
            <a:picLocks noChangeAspect="1"/>
          </p:cNvPicPr>
          <p:nvPr/>
        </p:nvPicPr>
        <p:blipFill>
          <a:blip r:embed="rId5"/>
          <a:stretch>
            <a:fillRect/>
          </a:stretch>
        </p:blipFill>
        <p:spPr>
          <a:xfrm>
            <a:off x="541685" y="573288"/>
            <a:ext cx="7484569" cy="1018542"/>
          </a:xfrm>
          <a:prstGeom prst="rect">
            <a:avLst/>
          </a:prstGeom>
        </p:spPr>
      </p:pic>
      <p:sp>
        <p:nvSpPr>
          <p:cNvPr id="9" name="TextBox 8"/>
          <p:cNvSpPr txBox="1"/>
          <p:nvPr/>
        </p:nvSpPr>
        <p:spPr>
          <a:xfrm>
            <a:off x="0" y="1584457"/>
            <a:ext cx="6192688" cy="1661993"/>
          </a:xfrm>
          <a:prstGeom prst="rect">
            <a:avLst/>
          </a:prstGeom>
          <a:noFill/>
        </p:spPr>
        <p:txBody>
          <a:bodyPr wrap="square" rtlCol="0">
            <a:spAutoFit/>
          </a:bodyPr>
          <a:lstStyle/>
          <a:p>
            <a:pPr marL="285750" indent="-285750">
              <a:buFont typeface="Arial" panose="020B0604020202020204" pitchFamily="34" charset="0"/>
              <a:buChar char="•"/>
            </a:pPr>
            <a:r>
              <a:rPr lang="en-AU" sz="1400" dirty="0" smtClean="0"/>
              <a:t>Typical response:</a:t>
            </a:r>
          </a:p>
          <a:p>
            <a:pPr defTabSz="444500"/>
            <a:r>
              <a:rPr lang="en-AU" sz="1400" dirty="0" smtClean="0">
                <a:solidFill>
                  <a:schemeClr val="accent3">
                    <a:lumMod val="50000"/>
                  </a:schemeClr>
                </a:solidFill>
              </a:rPr>
              <a:t>	low density.</a:t>
            </a:r>
          </a:p>
          <a:p>
            <a:pPr defTabSz="444500"/>
            <a:r>
              <a:rPr lang="en-AU" sz="1400" dirty="0">
                <a:solidFill>
                  <a:schemeClr val="accent3">
                    <a:lumMod val="50000"/>
                  </a:schemeClr>
                </a:solidFill>
              </a:rPr>
              <a:t>	</a:t>
            </a:r>
            <a:r>
              <a:rPr lang="en-AU" sz="1400" dirty="0" smtClean="0">
                <a:solidFill>
                  <a:schemeClr val="accent3">
                    <a:lumMod val="50000"/>
                  </a:schemeClr>
                </a:solidFill>
              </a:rPr>
              <a:t>low gamma.</a:t>
            </a:r>
            <a:endParaRPr lang="en-AU" sz="1400" dirty="0">
              <a:solidFill>
                <a:schemeClr val="accent3">
                  <a:lumMod val="50000"/>
                </a:schemeClr>
              </a:solidFill>
            </a:endParaRPr>
          </a:p>
          <a:p>
            <a:pPr defTabSz="444500"/>
            <a:r>
              <a:rPr lang="en-AU" sz="1400" dirty="0">
                <a:solidFill>
                  <a:schemeClr val="accent3">
                    <a:lumMod val="50000"/>
                  </a:schemeClr>
                </a:solidFill>
              </a:rPr>
              <a:t>	</a:t>
            </a:r>
            <a:r>
              <a:rPr lang="en-AU" sz="1400" dirty="0" smtClean="0">
                <a:solidFill>
                  <a:schemeClr val="accent3">
                    <a:lumMod val="50000"/>
                  </a:schemeClr>
                </a:solidFill>
              </a:rPr>
              <a:t>low velocity.</a:t>
            </a:r>
          </a:p>
          <a:p>
            <a:pPr defTabSz="444500"/>
            <a:r>
              <a:rPr lang="en-AU" sz="1400" dirty="0">
                <a:solidFill>
                  <a:schemeClr val="accent3">
                    <a:lumMod val="50000"/>
                  </a:schemeClr>
                </a:solidFill>
              </a:rPr>
              <a:t>	</a:t>
            </a:r>
            <a:r>
              <a:rPr lang="en-AU" sz="1400" dirty="0" smtClean="0">
                <a:solidFill>
                  <a:schemeClr val="accent3">
                    <a:lumMod val="50000"/>
                  </a:schemeClr>
                </a:solidFill>
              </a:rPr>
              <a:t>high resistivity.*</a:t>
            </a:r>
          </a:p>
          <a:p>
            <a:pPr defTabSz="444500"/>
            <a:r>
              <a:rPr lang="en-AU" sz="1600" dirty="0">
                <a:solidFill>
                  <a:schemeClr val="accent3">
                    <a:lumMod val="50000"/>
                  </a:schemeClr>
                </a:solidFill>
              </a:rPr>
              <a:t>	</a:t>
            </a:r>
            <a:endParaRPr lang="en-AU" sz="1600" dirty="0" smtClean="0"/>
          </a:p>
          <a:p>
            <a:endParaRPr lang="en-AU" sz="1600" dirty="0" smtClean="0"/>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342" y="1590090"/>
            <a:ext cx="6174090" cy="3242858"/>
          </a:xfrm>
          <a:prstGeom prst="rect">
            <a:avLst/>
          </a:prstGeom>
        </p:spPr>
      </p:pic>
    </p:spTree>
    <p:extLst>
      <p:ext uri="{BB962C8B-B14F-4D97-AF65-F5344CB8AC3E}">
        <p14:creationId xmlns:p14="http://schemas.microsoft.com/office/powerpoint/2010/main" val="11368286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6766" y="1367575"/>
            <a:ext cx="1419854" cy="3286825"/>
          </a:xfrm>
          <a:prstGeom prst="rect">
            <a:avLst/>
          </a:prstGeom>
        </p:spPr>
      </p:pic>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7" name="Picture 3" descr="BWireline_wor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92365" y="374145"/>
            <a:ext cx="6898570" cy="4985980"/>
          </a:xfrm>
          <a:prstGeom prst="rect">
            <a:avLst/>
          </a:prstGeom>
          <a:noFill/>
        </p:spPr>
        <p:txBody>
          <a:bodyPr wrap="square" rtlCol="0">
            <a:spAutoFit/>
          </a:bodyPr>
          <a:lstStyle/>
          <a:p>
            <a:pPr marL="285750" indent="-285750">
              <a:buFont typeface="Arial" panose="020B0604020202020204" pitchFamily="34" charset="0"/>
              <a:buChar char="•"/>
            </a:pPr>
            <a:r>
              <a:rPr lang="en-AU" sz="1600" dirty="0" smtClean="0"/>
              <a:t> </a:t>
            </a:r>
            <a:r>
              <a:rPr lang="en-AU" sz="1400" dirty="0" smtClean="0"/>
              <a:t>Multi-detector probe.</a:t>
            </a:r>
          </a:p>
          <a:p>
            <a:pPr marL="268288" indent="-268288" defTabSz="444500"/>
            <a:r>
              <a:rPr lang="en-AU" sz="1400" dirty="0" smtClean="0"/>
              <a:t>		</a:t>
            </a:r>
            <a:r>
              <a:rPr lang="en-AU" sz="1400" i="1" dirty="0" smtClean="0">
                <a:solidFill>
                  <a:schemeClr val="accent3">
                    <a:lumMod val="50000"/>
                  </a:schemeClr>
                </a:solidFill>
              </a:rPr>
              <a:t>typically &gt; 3m length</a:t>
            </a:r>
            <a:r>
              <a:rPr lang="en-AU" sz="1400" dirty="0" smtClean="0">
                <a:solidFill>
                  <a:schemeClr val="accent3">
                    <a:lumMod val="50000"/>
                  </a:schemeClr>
                </a:solidFill>
              </a:rPr>
              <a:t>	</a:t>
            </a:r>
          </a:p>
          <a:p>
            <a:pPr marL="268288" indent="-268288" defTabSz="444500"/>
            <a:r>
              <a:rPr lang="en-AU" sz="1400" i="1" dirty="0" smtClean="0">
                <a:solidFill>
                  <a:schemeClr val="accent3">
                    <a:lumMod val="50000"/>
                  </a:schemeClr>
                </a:solidFill>
              </a:rPr>
              <a:t>		gamma			</a:t>
            </a:r>
            <a:r>
              <a:rPr lang="en-AU" sz="1400" i="1" dirty="0">
                <a:solidFill>
                  <a:schemeClr val="accent3">
                    <a:lumMod val="50000"/>
                  </a:schemeClr>
                </a:solidFill>
              </a:rPr>
              <a:t>	</a:t>
            </a:r>
            <a:endParaRPr lang="en-AU" sz="1400" i="1" dirty="0" smtClean="0">
              <a:solidFill>
                <a:schemeClr val="accent3">
                  <a:lumMod val="50000"/>
                </a:schemeClr>
              </a:solidFill>
            </a:endParaRPr>
          </a:p>
          <a:p>
            <a:pPr marL="268288" indent="-268288" defTabSz="444500"/>
            <a:r>
              <a:rPr lang="en-AU" sz="1400" i="1" dirty="0" smtClean="0">
                <a:solidFill>
                  <a:schemeClr val="accent3">
                    <a:lumMod val="50000"/>
                  </a:schemeClr>
                </a:solidFill>
              </a:rPr>
              <a:t>		density (2 or 3 detectors) </a:t>
            </a:r>
            <a:r>
              <a:rPr lang="en-AU" sz="1400" i="1" dirty="0">
                <a:solidFill>
                  <a:schemeClr val="accent3">
                    <a:lumMod val="50000"/>
                  </a:schemeClr>
                </a:solidFill>
              </a:rPr>
              <a:t>	</a:t>
            </a:r>
            <a:r>
              <a:rPr lang="en-AU" sz="1400" i="1" dirty="0" smtClean="0">
                <a:solidFill>
                  <a:schemeClr val="accent3">
                    <a:lumMod val="50000"/>
                  </a:schemeClr>
                </a:solidFill>
              </a:rPr>
              <a:t>	</a:t>
            </a:r>
          </a:p>
          <a:p>
            <a:pPr marL="268288" indent="-268288" defTabSz="444500"/>
            <a:r>
              <a:rPr lang="en-AU" sz="1400" i="1" dirty="0">
                <a:solidFill>
                  <a:schemeClr val="accent3">
                    <a:lumMod val="50000"/>
                  </a:schemeClr>
                </a:solidFill>
              </a:rPr>
              <a:t>	</a:t>
            </a:r>
            <a:r>
              <a:rPr lang="en-AU" sz="1400" i="1" dirty="0" smtClean="0">
                <a:solidFill>
                  <a:schemeClr val="accent3">
                    <a:lumMod val="50000"/>
                  </a:schemeClr>
                </a:solidFill>
              </a:rPr>
              <a:t>	single arm </a:t>
            </a:r>
            <a:r>
              <a:rPr lang="en-AU" sz="1400" i="1" dirty="0" err="1" smtClean="0">
                <a:solidFill>
                  <a:schemeClr val="accent3">
                    <a:lumMod val="50000"/>
                  </a:schemeClr>
                </a:solidFill>
              </a:rPr>
              <a:t>caliper</a:t>
            </a:r>
            <a:r>
              <a:rPr lang="en-AU" sz="1400" i="1" dirty="0" smtClean="0">
                <a:solidFill>
                  <a:schemeClr val="accent3">
                    <a:lumMod val="50000"/>
                  </a:schemeClr>
                </a:solidFill>
              </a:rPr>
              <a:t>	</a:t>
            </a:r>
          </a:p>
          <a:p>
            <a:pPr marL="268288" indent="-268288" defTabSz="444500"/>
            <a:r>
              <a:rPr lang="en-AU" sz="1400" i="1" dirty="0" smtClean="0">
                <a:solidFill>
                  <a:schemeClr val="accent3">
                    <a:lumMod val="50000"/>
                  </a:schemeClr>
                </a:solidFill>
              </a:rPr>
              <a:t>		CS</a:t>
            </a:r>
            <a:r>
              <a:rPr lang="en-AU" sz="1400" i="1" baseline="30000" dirty="0" smtClean="0">
                <a:solidFill>
                  <a:schemeClr val="accent3">
                    <a:lumMod val="50000"/>
                  </a:schemeClr>
                </a:solidFill>
              </a:rPr>
              <a:t>137</a:t>
            </a:r>
            <a:r>
              <a:rPr lang="en-AU" sz="1400" i="1" dirty="0" smtClean="0">
                <a:solidFill>
                  <a:schemeClr val="accent3">
                    <a:lumMod val="50000"/>
                  </a:schemeClr>
                </a:solidFill>
              </a:rPr>
              <a:t> source</a:t>
            </a:r>
          </a:p>
          <a:p>
            <a:pPr marL="285750" indent="-285750" defTabSz="720725">
              <a:buFont typeface="Arial" panose="020B0604020202020204" pitchFamily="34" charset="0"/>
              <a:buChar char="•"/>
            </a:pPr>
            <a:r>
              <a:rPr lang="en-AU" sz="1400" dirty="0" smtClean="0"/>
              <a:t>Single run.</a:t>
            </a:r>
          </a:p>
          <a:p>
            <a:pPr marL="268288" indent="-268288" defTabSz="720725">
              <a:buFont typeface="Arial" panose="020B0604020202020204" pitchFamily="34" charset="0"/>
              <a:buChar char="•"/>
            </a:pPr>
            <a:r>
              <a:rPr lang="en-AU" sz="1400" dirty="0"/>
              <a:t>Shielded detector section.</a:t>
            </a:r>
          </a:p>
          <a:p>
            <a:pPr marL="268288" indent="-268288" defTabSz="720725">
              <a:buFont typeface="Arial" panose="020B0604020202020204" pitchFamily="34" charset="0"/>
              <a:buChar char="•"/>
            </a:pPr>
            <a:r>
              <a:rPr lang="en-AU" sz="1400" dirty="0"/>
              <a:t>Best run in </a:t>
            </a:r>
            <a:r>
              <a:rPr lang="en-AU" sz="1400" dirty="0" err="1"/>
              <a:t>openhole</a:t>
            </a:r>
            <a:r>
              <a:rPr lang="en-AU" sz="1400" dirty="0"/>
              <a:t> conditions.</a:t>
            </a:r>
          </a:p>
          <a:p>
            <a:pPr marL="268288" indent="-268288" defTabSz="720725">
              <a:buFont typeface="Arial" panose="020B0604020202020204" pitchFamily="34" charset="0"/>
              <a:buChar char="•"/>
            </a:pPr>
            <a:r>
              <a:rPr lang="en-AU" sz="1400" dirty="0"/>
              <a:t>Calibrated values require fluid filled conditions.</a:t>
            </a:r>
          </a:p>
          <a:p>
            <a:pPr marL="268288" indent="-268288" defTabSz="720725">
              <a:buFont typeface="Arial" panose="020B0604020202020204" pitchFamily="34" charset="0"/>
              <a:buChar char="•"/>
            </a:pPr>
            <a:r>
              <a:rPr lang="en-AU" sz="1400" dirty="0"/>
              <a:t>Can be run inside drill rods/casing.</a:t>
            </a:r>
          </a:p>
          <a:p>
            <a:pPr defTabSz="720725"/>
            <a:endParaRPr lang="en-AU" sz="1400" dirty="0" smtClean="0"/>
          </a:p>
          <a:p>
            <a:pPr marL="268288" indent="-268288">
              <a:buFont typeface="Arial" panose="020B0604020202020204" pitchFamily="34" charset="0"/>
              <a:buChar char="•"/>
            </a:pPr>
            <a:r>
              <a:rPr lang="en-AU" sz="1400" dirty="0" smtClean="0"/>
              <a:t>Typical source to density detectors spacing.</a:t>
            </a:r>
          </a:p>
          <a:p>
            <a:pPr marL="268288" indent="-268288" defTabSz="444500"/>
            <a:r>
              <a:rPr lang="en-AU" sz="1400" i="1" dirty="0">
                <a:solidFill>
                  <a:schemeClr val="tx2">
                    <a:lumMod val="60000"/>
                    <a:lumOff val="40000"/>
                  </a:schemeClr>
                </a:solidFill>
              </a:rPr>
              <a:t>	</a:t>
            </a:r>
            <a:r>
              <a:rPr lang="en-AU" sz="1400" i="1" dirty="0" smtClean="0">
                <a:solidFill>
                  <a:schemeClr val="tx2">
                    <a:lumMod val="60000"/>
                    <a:lumOff val="40000"/>
                  </a:schemeClr>
                </a:solidFill>
              </a:rPr>
              <a:t>	</a:t>
            </a:r>
            <a:r>
              <a:rPr lang="en-AU" sz="1400" i="1" dirty="0" smtClean="0">
                <a:solidFill>
                  <a:schemeClr val="accent3">
                    <a:lumMod val="50000"/>
                  </a:schemeClr>
                </a:solidFill>
              </a:rPr>
              <a:t>48cm, 24cm, 14cm</a:t>
            </a:r>
          </a:p>
          <a:p>
            <a:pPr marL="268288" indent="-268288" defTabSz="720725">
              <a:buFont typeface="Arial" panose="020B0604020202020204" pitchFamily="34" charset="0"/>
              <a:buChar char="•"/>
            </a:pPr>
            <a:r>
              <a:rPr lang="en-AU" sz="1400" dirty="0" smtClean="0"/>
              <a:t>Longer spacing = larger investigation volume.</a:t>
            </a:r>
          </a:p>
          <a:p>
            <a:pPr marL="268288" indent="-268288" defTabSz="720725">
              <a:buFont typeface="Arial" panose="020B0604020202020204" pitchFamily="34" charset="0"/>
              <a:buChar char="•"/>
            </a:pPr>
            <a:r>
              <a:rPr lang="en-AU" sz="1400" dirty="0" smtClean="0"/>
              <a:t>Shorter spacing = better vertical resolution.</a:t>
            </a:r>
          </a:p>
          <a:p>
            <a:pPr defTabSz="444500"/>
            <a:r>
              <a:rPr lang="en-AU" sz="1400" i="1" dirty="0" smtClean="0">
                <a:solidFill>
                  <a:schemeClr val="accent3">
                    <a:lumMod val="50000"/>
                  </a:schemeClr>
                </a:solidFill>
              </a:rPr>
              <a:t>	</a:t>
            </a:r>
            <a:endParaRPr lang="en-AU" sz="1400" dirty="0"/>
          </a:p>
          <a:p>
            <a:pPr marL="268288" indent="-268288" defTabSz="538163">
              <a:buFont typeface="Arial" panose="020B0604020202020204" pitchFamily="34" charset="0"/>
              <a:buChar char="•"/>
            </a:pPr>
            <a:r>
              <a:rPr lang="en-AU" sz="1400" dirty="0" smtClean="0"/>
              <a:t>Measurement:	back scattered gamma radiation</a:t>
            </a:r>
          </a:p>
          <a:p>
            <a:pPr lvl="3" defTabSz="538163"/>
            <a:r>
              <a:rPr lang="en-AU" sz="1400" dirty="0" smtClean="0"/>
              <a:t>	high count rate = low density</a:t>
            </a:r>
          </a:p>
          <a:p>
            <a:pPr defTabSz="538163"/>
            <a:r>
              <a:rPr lang="en-AU" sz="1400" dirty="0" smtClean="0"/>
              <a:t>		</a:t>
            </a:r>
            <a:r>
              <a:rPr lang="en-AU" sz="1400" dirty="0"/>
              <a:t>	</a:t>
            </a:r>
            <a:r>
              <a:rPr lang="en-AU" sz="1400" dirty="0" smtClean="0"/>
              <a:t>electron density</a:t>
            </a:r>
            <a:endParaRPr lang="en-AU" sz="1400" dirty="0"/>
          </a:p>
          <a:p>
            <a:pPr marL="541338" indent="-187325"/>
            <a:endParaRPr lang="en-AU" sz="1600" dirty="0" smtClean="0"/>
          </a:p>
          <a:p>
            <a:pPr algn="ctr"/>
            <a:r>
              <a:rPr lang="en-AU" sz="1600" dirty="0"/>
              <a:t>		</a:t>
            </a:r>
          </a:p>
        </p:txBody>
      </p:sp>
      <p:sp>
        <p:nvSpPr>
          <p:cNvPr id="13" name="Footer Placeholder 2"/>
          <p:cNvSpPr txBox="1">
            <a:spLocks/>
          </p:cNvSpPr>
          <p:nvPr/>
        </p:nvSpPr>
        <p:spPr>
          <a:xfrm>
            <a:off x="0" y="1"/>
            <a:ext cx="7062234" cy="287513"/>
          </a:xfrm>
          <a:prstGeom prst="rect">
            <a:avLst/>
          </a:prstGeom>
          <a:solidFill>
            <a:schemeClr val="accent4">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formation density probe</a:t>
            </a:r>
            <a:endParaRPr lang="en-AU" altLang="en-US" sz="1600" b="1" i="1" dirty="0">
              <a:solidFill>
                <a:schemeClr val="accent3">
                  <a:lumMod val="50000"/>
                </a:schemeClr>
              </a:solidFill>
              <a:cs typeface="Arial" pitchFamily="34" charset="0"/>
            </a:endParaRPr>
          </a:p>
        </p:txBody>
      </p:sp>
      <p:sp>
        <p:nvSpPr>
          <p:cNvPr id="10" name="TextBox 9"/>
          <p:cNvSpPr txBox="1"/>
          <p:nvPr/>
        </p:nvSpPr>
        <p:spPr>
          <a:xfrm>
            <a:off x="8648950" y="2867135"/>
            <a:ext cx="627861" cy="307777"/>
          </a:xfrm>
          <a:prstGeom prst="rect">
            <a:avLst/>
          </a:prstGeom>
          <a:noFill/>
        </p:spPr>
        <p:txBody>
          <a:bodyPr wrap="square" rtlCol="0">
            <a:spAutoFit/>
          </a:bodyPr>
          <a:lstStyle/>
          <a:p>
            <a:r>
              <a:rPr lang="en-AU" sz="1400" dirty="0" smtClean="0">
                <a:solidFill>
                  <a:schemeClr val="accent3">
                    <a:lumMod val="50000"/>
                  </a:schemeClr>
                </a:solidFill>
              </a:rPr>
              <a:t>LSDG</a:t>
            </a:r>
            <a:endParaRPr lang="en-AU" sz="1400" dirty="0">
              <a:solidFill>
                <a:schemeClr val="accent3">
                  <a:lumMod val="50000"/>
                </a:schemeClr>
              </a:solidFill>
            </a:endParaRPr>
          </a:p>
        </p:txBody>
      </p:sp>
      <p:sp>
        <p:nvSpPr>
          <p:cNvPr id="11" name="TextBox 10"/>
          <p:cNvSpPr txBox="1"/>
          <p:nvPr/>
        </p:nvSpPr>
        <p:spPr>
          <a:xfrm>
            <a:off x="8648950" y="3291830"/>
            <a:ext cx="720079" cy="307777"/>
          </a:xfrm>
          <a:prstGeom prst="rect">
            <a:avLst/>
          </a:prstGeom>
          <a:noFill/>
        </p:spPr>
        <p:txBody>
          <a:bodyPr wrap="square" rtlCol="0">
            <a:spAutoFit/>
          </a:bodyPr>
          <a:lstStyle/>
          <a:p>
            <a:r>
              <a:rPr lang="en-AU" sz="1400" dirty="0" smtClean="0">
                <a:solidFill>
                  <a:schemeClr val="accent3">
                    <a:lumMod val="50000"/>
                  </a:schemeClr>
                </a:solidFill>
              </a:rPr>
              <a:t>SSDG</a:t>
            </a:r>
            <a:endParaRPr lang="en-AU" sz="1400" dirty="0">
              <a:solidFill>
                <a:schemeClr val="accent3">
                  <a:lumMod val="50000"/>
                </a:schemeClr>
              </a:solidFill>
            </a:endParaRPr>
          </a:p>
        </p:txBody>
      </p:sp>
      <p:sp>
        <p:nvSpPr>
          <p:cNvPr id="14" name="TextBox 13"/>
          <p:cNvSpPr txBox="1"/>
          <p:nvPr/>
        </p:nvSpPr>
        <p:spPr>
          <a:xfrm>
            <a:off x="8648949" y="3832508"/>
            <a:ext cx="720079" cy="307777"/>
          </a:xfrm>
          <a:prstGeom prst="rect">
            <a:avLst/>
          </a:prstGeom>
          <a:noFill/>
        </p:spPr>
        <p:txBody>
          <a:bodyPr wrap="square" rtlCol="0">
            <a:spAutoFit/>
          </a:bodyPr>
          <a:lstStyle/>
          <a:p>
            <a:r>
              <a:rPr lang="en-AU" sz="1400" dirty="0" smtClean="0">
                <a:solidFill>
                  <a:schemeClr val="accent3">
                    <a:lumMod val="50000"/>
                  </a:schemeClr>
                </a:solidFill>
              </a:rPr>
              <a:t>BRDG</a:t>
            </a:r>
            <a:endParaRPr lang="en-AU" sz="1400" dirty="0">
              <a:solidFill>
                <a:schemeClr val="accent3">
                  <a:lumMod val="50000"/>
                </a:schemeClr>
              </a:solidFill>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5353" y="548697"/>
            <a:ext cx="2701107" cy="4083918"/>
          </a:xfrm>
          <a:prstGeom prst="rect">
            <a:avLst/>
          </a:prstGeom>
        </p:spPr>
      </p:pic>
    </p:spTree>
    <p:extLst>
      <p:ext uri="{BB962C8B-B14F-4D97-AF65-F5344CB8AC3E}">
        <p14:creationId xmlns:p14="http://schemas.microsoft.com/office/powerpoint/2010/main" val="416023521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b="1" i="1" dirty="0">
              <a:solidFill>
                <a:srgbClr val="D03233"/>
              </a:solidFill>
              <a:latin typeface="Helvetica" charset="0"/>
              <a:cs typeface="Arial" pitchFamily="34" charset="0"/>
            </a:endParaRPr>
          </a:p>
        </p:txBody>
      </p:sp>
      <p:sp>
        <p:nvSpPr>
          <p:cNvPr id="12" name="TextBox 11"/>
          <p:cNvSpPr txBox="1"/>
          <p:nvPr/>
        </p:nvSpPr>
        <p:spPr>
          <a:xfrm>
            <a:off x="122819" y="376783"/>
            <a:ext cx="7834674" cy="4555093"/>
          </a:xfrm>
          <a:prstGeom prst="rect">
            <a:avLst/>
          </a:prstGeom>
          <a:noFill/>
        </p:spPr>
        <p:txBody>
          <a:bodyPr wrap="square" rtlCol="0">
            <a:spAutoFit/>
          </a:bodyPr>
          <a:lstStyle/>
          <a:p>
            <a:pPr marL="285750" indent="-285750" defTabSz="630238">
              <a:buFont typeface="Arial" panose="020B0604020202020204" pitchFamily="34" charset="0"/>
              <a:buChar char="•"/>
            </a:pPr>
            <a:r>
              <a:rPr lang="en-AU" sz="1400" dirty="0" smtClean="0"/>
              <a:t>Density:	coal quality measurement</a:t>
            </a:r>
            <a:endParaRPr lang="en-AU" sz="1400" i="1" dirty="0" smtClean="0">
              <a:solidFill>
                <a:schemeClr val="accent3">
                  <a:lumMod val="50000"/>
                </a:schemeClr>
              </a:solidFill>
            </a:endParaRPr>
          </a:p>
          <a:p>
            <a:pPr defTabSz="538163"/>
            <a:r>
              <a:rPr lang="en-AU" sz="1400" dirty="0">
                <a:solidFill>
                  <a:schemeClr val="accent3">
                    <a:lumMod val="50000"/>
                  </a:schemeClr>
                </a:solidFill>
              </a:rPr>
              <a:t>	</a:t>
            </a:r>
            <a:r>
              <a:rPr lang="en-AU" sz="1400" dirty="0" smtClean="0">
                <a:solidFill>
                  <a:schemeClr val="accent3">
                    <a:lumMod val="50000"/>
                  </a:schemeClr>
                </a:solidFill>
              </a:rPr>
              <a:t>long spaced detector	</a:t>
            </a:r>
          </a:p>
          <a:p>
            <a:pPr defTabSz="538163"/>
            <a:r>
              <a:rPr lang="en-AU" sz="1400" dirty="0">
                <a:solidFill>
                  <a:schemeClr val="accent3">
                    <a:lumMod val="50000"/>
                  </a:schemeClr>
                </a:solidFill>
              </a:rPr>
              <a:t>	</a:t>
            </a:r>
            <a:r>
              <a:rPr lang="en-AU" sz="1400" dirty="0" smtClean="0">
                <a:solidFill>
                  <a:schemeClr val="accent3">
                    <a:lumMod val="50000"/>
                  </a:schemeClr>
                </a:solidFill>
              </a:rPr>
              <a:t>(LSDG, DENL)  </a:t>
            </a:r>
          </a:p>
          <a:p>
            <a:pPr defTabSz="536575"/>
            <a:r>
              <a:rPr lang="en-AU" sz="1400" dirty="0">
                <a:solidFill>
                  <a:schemeClr val="accent3">
                    <a:lumMod val="50000"/>
                  </a:schemeClr>
                </a:solidFill>
              </a:rPr>
              <a:t>	</a:t>
            </a:r>
            <a:endParaRPr lang="en-AU" sz="1400" dirty="0" smtClean="0">
              <a:solidFill>
                <a:schemeClr val="accent3">
                  <a:lumMod val="50000"/>
                </a:schemeClr>
              </a:solidFill>
            </a:endParaRPr>
          </a:p>
          <a:p>
            <a:pPr defTabSz="536575"/>
            <a:endParaRPr lang="en-AU" sz="1400" dirty="0">
              <a:solidFill>
                <a:schemeClr val="accent3">
                  <a:lumMod val="50000"/>
                </a:schemeClr>
              </a:solidFill>
            </a:endParaRPr>
          </a:p>
          <a:p>
            <a:pPr defTabSz="536575"/>
            <a:endParaRPr lang="en-AU" sz="1400" dirty="0" smtClean="0">
              <a:solidFill>
                <a:schemeClr val="accent3">
                  <a:lumMod val="50000"/>
                </a:schemeClr>
              </a:solidFill>
            </a:endParaRPr>
          </a:p>
          <a:p>
            <a:pPr defTabSz="536575"/>
            <a:endParaRPr lang="en-AU" sz="1400" dirty="0">
              <a:solidFill>
                <a:schemeClr val="accent3">
                  <a:lumMod val="50000"/>
                </a:schemeClr>
              </a:solidFill>
            </a:endParaRPr>
          </a:p>
          <a:p>
            <a:pPr defTabSz="536575"/>
            <a:endParaRPr lang="en-AU" sz="1400" dirty="0" smtClean="0">
              <a:solidFill>
                <a:schemeClr val="accent3">
                  <a:lumMod val="50000"/>
                </a:schemeClr>
              </a:solidFill>
            </a:endParaRPr>
          </a:p>
          <a:p>
            <a:pPr defTabSz="536575"/>
            <a:endParaRPr lang="en-AU" sz="1400" dirty="0">
              <a:solidFill>
                <a:schemeClr val="accent3">
                  <a:lumMod val="50000"/>
                </a:schemeClr>
              </a:solidFill>
            </a:endParaRPr>
          </a:p>
          <a:p>
            <a:pPr defTabSz="536575"/>
            <a:endParaRPr lang="en-AU" sz="1400" dirty="0" smtClean="0"/>
          </a:p>
          <a:p>
            <a:pPr defTabSz="536575"/>
            <a:endParaRPr lang="en-AU" sz="1400" dirty="0"/>
          </a:p>
          <a:p>
            <a:pPr defTabSz="536575"/>
            <a:endParaRPr lang="en-AU" sz="1400" dirty="0" smtClean="0"/>
          </a:p>
          <a:p>
            <a:pPr defTabSz="536575"/>
            <a:endParaRPr lang="en-AU" sz="1600" dirty="0"/>
          </a:p>
          <a:p>
            <a:pPr defTabSz="536575"/>
            <a:endParaRPr lang="en-AU" sz="1600" dirty="0" smtClean="0"/>
          </a:p>
          <a:p>
            <a:pPr defTabSz="536575"/>
            <a:endParaRPr lang="en-AU" sz="1600" dirty="0" smtClean="0"/>
          </a:p>
          <a:p>
            <a:pPr defTabSz="536575"/>
            <a:endParaRPr lang="en-AU" sz="1600" dirty="0" smtClean="0"/>
          </a:p>
          <a:p>
            <a:pPr marL="285750" indent="-285750" defTabSz="630238">
              <a:buFont typeface="Arial" panose="020B0604020202020204" pitchFamily="34" charset="0"/>
              <a:buChar char="•"/>
            </a:pPr>
            <a:r>
              <a:rPr lang="en-AU" sz="1400" dirty="0" smtClean="0"/>
              <a:t>Density:	bed boundary measurement</a:t>
            </a:r>
          </a:p>
          <a:p>
            <a:pPr lvl="1" defTabSz="536575"/>
            <a:r>
              <a:rPr lang="en-AU" sz="1400" dirty="0" smtClean="0">
                <a:solidFill>
                  <a:schemeClr val="accent3">
                    <a:lumMod val="50000"/>
                  </a:schemeClr>
                </a:solidFill>
              </a:rPr>
              <a:t>	short spaced detector		(SSDG)	     </a:t>
            </a:r>
            <a:r>
              <a:rPr lang="en-AU" sz="1400" dirty="0">
                <a:solidFill>
                  <a:schemeClr val="accent3">
                    <a:lumMod val="50000"/>
                  </a:schemeClr>
                </a:solidFill>
              </a:rPr>
              <a:t> </a:t>
            </a:r>
            <a:r>
              <a:rPr lang="en-AU" sz="1400" dirty="0" smtClean="0">
                <a:solidFill>
                  <a:schemeClr val="accent3">
                    <a:lumMod val="50000"/>
                  </a:schemeClr>
                </a:solidFill>
              </a:rPr>
              <a:t> 	25cm</a:t>
            </a:r>
          </a:p>
          <a:p>
            <a:pPr lvl="1" defTabSz="536575"/>
            <a:r>
              <a:rPr lang="en-AU" sz="1400" dirty="0">
                <a:solidFill>
                  <a:schemeClr val="accent3">
                    <a:lumMod val="50000"/>
                  </a:schemeClr>
                </a:solidFill>
              </a:rPr>
              <a:t>	</a:t>
            </a:r>
            <a:r>
              <a:rPr lang="en-AU" sz="1400" dirty="0" smtClean="0">
                <a:solidFill>
                  <a:schemeClr val="accent3">
                    <a:lumMod val="50000"/>
                  </a:schemeClr>
                </a:solidFill>
              </a:rPr>
              <a:t>bed resolution detector	(BRDG, DENB)   14cm</a:t>
            </a:r>
          </a:p>
          <a:p>
            <a:pPr lvl="1" defTabSz="536575"/>
            <a:r>
              <a:rPr lang="en-AU" sz="1400" dirty="0">
                <a:solidFill>
                  <a:schemeClr val="accent6">
                    <a:lumMod val="75000"/>
                  </a:schemeClr>
                </a:solidFill>
              </a:rPr>
              <a:t>	</a:t>
            </a:r>
            <a:r>
              <a:rPr lang="en-AU" sz="1400" dirty="0" smtClean="0">
                <a:solidFill>
                  <a:schemeClr val="tx2">
                    <a:lumMod val="75000"/>
                  </a:schemeClr>
                </a:solidFill>
              </a:rPr>
              <a:t>shoulder bed</a:t>
            </a:r>
            <a:r>
              <a:rPr lang="en-AU" sz="1600" dirty="0" smtClean="0"/>
              <a:t>		</a:t>
            </a:r>
            <a:endParaRPr lang="en-AU" sz="1600" dirty="0"/>
          </a:p>
        </p:txBody>
      </p:sp>
      <p:sp>
        <p:nvSpPr>
          <p:cNvPr id="13" name="Footer Placeholder 2"/>
          <p:cNvSpPr txBox="1">
            <a:spLocks/>
          </p:cNvSpPr>
          <p:nvPr/>
        </p:nvSpPr>
        <p:spPr>
          <a:xfrm>
            <a:off x="0" y="-9974"/>
            <a:ext cx="7062234" cy="287513"/>
          </a:xfrm>
          <a:prstGeom prst="rect">
            <a:avLst/>
          </a:prstGeom>
          <a:solidFill>
            <a:schemeClr val="accent4">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formation density curves &amp; products</a:t>
            </a:r>
            <a:endParaRPr lang="en-AU" altLang="en-US" sz="1600" b="1" i="1" dirty="0">
              <a:solidFill>
                <a:schemeClr val="accent3">
                  <a:lumMod val="50000"/>
                </a:schemeClr>
              </a:solidFill>
              <a:cs typeface="Arial"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19" y="915566"/>
            <a:ext cx="6552729" cy="3078265"/>
          </a:xfrm>
          <a:prstGeom prst="rect">
            <a:avLst/>
          </a:prstGeom>
        </p:spPr>
      </p:pic>
    </p:spTree>
    <p:extLst>
      <p:ext uri="{BB962C8B-B14F-4D97-AF65-F5344CB8AC3E}">
        <p14:creationId xmlns:p14="http://schemas.microsoft.com/office/powerpoint/2010/main" val="317508123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b="1" i="1" dirty="0">
              <a:solidFill>
                <a:srgbClr val="D03233"/>
              </a:solidFill>
              <a:latin typeface="Helvetica" charset="0"/>
              <a:cs typeface="Arial" pitchFamily="34" charset="0"/>
            </a:endParaRPr>
          </a:p>
        </p:txBody>
      </p:sp>
      <p:sp>
        <p:nvSpPr>
          <p:cNvPr id="12" name="TextBox 11"/>
          <p:cNvSpPr txBox="1"/>
          <p:nvPr/>
        </p:nvSpPr>
        <p:spPr>
          <a:xfrm>
            <a:off x="121702" y="556311"/>
            <a:ext cx="7834674" cy="3447098"/>
          </a:xfrm>
          <a:prstGeom prst="rect">
            <a:avLst/>
          </a:prstGeom>
          <a:noFill/>
        </p:spPr>
        <p:txBody>
          <a:bodyPr wrap="square" rtlCol="0">
            <a:spAutoFit/>
          </a:bodyPr>
          <a:lstStyle/>
          <a:p>
            <a:pPr marL="285750" indent="-285750" defTabSz="630238">
              <a:buFont typeface="Arial" panose="020B0604020202020204" pitchFamily="34" charset="0"/>
              <a:buChar char="•"/>
            </a:pPr>
            <a:r>
              <a:rPr lang="en-AU" sz="1400" dirty="0" smtClean="0"/>
              <a:t>Density compensation</a:t>
            </a:r>
          </a:p>
          <a:p>
            <a:pPr defTabSz="538163"/>
            <a:r>
              <a:rPr lang="en-AU" sz="1400" dirty="0"/>
              <a:t>	</a:t>
            </a:r>
            <a:r>
              <a:rPr lang="en-AU" sz="1400" dirty="0" smtClean="0">
                <a:solidFill>
                  <a:schemeClr val="accent3">
                    <a:lumMod val="50000"/>
                  </a:schemeClr>
                </a:solidFill>
              </a:rPr>
              <a:t>primarily develop to offset </a:t>
            </a:r>
            <a:r>
              <a:rPr lang="en-AU" sz="1400" dirty="0" err="1" smtClean="0">
                <a:solidFill>
                  <a:schemeClr val="accent3">
                    <a:lumMod val="50000"/>
                  </a:schemeClr>
                </a:solidFill>
              </a:rPr>
              <a:t>mudcake</a:t>
            </a:r>
            <a:r>
              <a:rPr lang="en-AU" sz="1400" dirty="0" smtClean="0">
                <a:solidFill>
                  <a:schemeClr val="accent3">
                    <a:lumMod val="50000"/>
                  </a:schemeClr>
                </a:solidFill>
              </a:rPr>
              <a:t> effect.</a:t>
            </a:r>
          </a:p>
          <a:p>
            <a:pPr defTabSz="538163"/>
            <a:r>
              <a:rPr lang="en-AU" sz="1400" dirty="0">
                <a:solidFill>
                  <a:schemeClr val="accent3">
                    <a:lumMod val="50000"/>
                  </a:schemeClr>
                </a:solidFill>
              </a:rPr>
              <a:t>	</a:t>
            </a:r>
            <a:r>
              <a:rPr lang="en-AU" sz="1400" dirty="0" smtClean="0">
                <a:solidFill>
                  <a:schemeClr val="accent3">
                    <a:lumMod val="50000"/>
                  </a:schemeClr>
                </a:solidFill>
              </a:rPr>
              <a:t>computation using long/short spaced detectors.</a:t>
            </a:r>
          </a:p>
          <a:p>
            <a:pPr defTabSz="536575"/>
            <a:r>
              <a:rPr lang="en-AU" sz="1600" dirty="0">
                <a:solidFill>
                  <a:schemeClr val="accent3">
                    <a:lumMod val="50000"/>
                  </a:schemeClr>
                </a:solidFill>
              </a:rPr>
              <a:t>	</a:t>
            </a:r>
            <a:endParaRPr lang="en-AU" sz="1600" dirty="0" smtClean="0">
              <a:solidFill>
                <a:schemeClr val="accent3">
                  <a:lumMod val="50000"/>
                </a:schemeClr>
              </a:solidFill>
            </a:endParaRPr>
          </a:p>
          <a:p>
            <a:pPr defTabSz="536575"/>
            <a:endParaRPr lang="en-AU" sz="1600" dirty="0">
              <a:solidFill>
                <a:schemeClr val="accent3">
                  <a:lumMod val="50000"/>
                </a:schemeClr>
              </a:solidFill>
            </a:endParaRPr>
          </a:p>
          <a:p>
            <a:pPr defTabSz="536575"/>
            <a:endParaRPr lang="en-AU" sz="1600" dirty="0" smtClean="0">
              <a:solidFill>
                <a:schemeClr val="accent3">
                  <a:lumMod val="50000"/>
                </a:schemeClr>
              </a:solidFill>
            </a:endParaRPr>
          </a:p>
          <a:p>
            <a:pPr defTabSz="536575"/>
            <a:endParaRPr lang="en-AU" sz="1600" dirty="0">
              <a:solidFill>
                <a:schemeClr val="accent3">
                  <a:lumMod val="50000"/>
                </a:schemeClr>
              </a:solidFill>
            </a:endParaRPr>
          </a:p>
          <a:p>
            <a:pPr defTabSz="536575"/>
            <a:endParaRPr lang="en-AU" sz="1600" dirty="0" smtClean="0">
              <a:solidFill>
                <a:schemeClr val="accent3">
                  <a:lumMod val="50000"/>
                </a:schemeClr>
              </a:solidFill>
            </a:endParaRPr>
          </a:p>
          <a:p>
            <a:pPr defTabSz="536575"/>
            <a:endParaRPr lang="en-AU" sz="1600" dirty="0" smtClean="0">
              <a:solidFill>
                <a:schemeClr val="accent3">
                  <a:lumMod val="50000"/>
                </a:schemeClr>
              </a:solidFill>
            </a:endParaRPr>
          </a:p>
          <a:p>
            <a:pPr defTabSz="536575"/>
            <a:endParaRPr lang="en-AU" sz="1600" dirty="0" smtClean="0"/>
          </a:p>
          <a:p>
            <a:pPr marL="285750" indent="-285750" defTabSz="630238">
              <a:buFont typeface="Arial" panose="020B0604020202020204" pitchFamily="34" charset="0"/>
              <a:buChar char="•"/>
            </a:pPr>
            <a:r>
              <a:rPr lang="en-AU" sz="1400" dirty="0" smtClean="0"/>
              <a:t>Density filtering</a:t>
            </a:r>
          </a:p>
          <a:p>
            <a:pPr marL="536575" lvl="1" indent="-79375" defTabSz="536575"/>
            <a:r>
              <a:rPr lang="en-AU" sz="1400" dirty="0" smtClean="0">
                <a:solidFill>
                  <a:schemeClr val="accent3">
                    <a:lumMod val="50000"/>
                  </a:schemeClr>
                </a:solidFill>
              </a:rPr>
              <a:t>	vector (alpha) processing</a:t>
            </a:r>
          </a:p>
          <a:p>
            <a:pPr lvl="1" defTabSz="536575"/>
            <a:r>
              <a:rPr lang="en-AU" sz="1400" dirty="0" smtClean="0">
                <a:solidFill>
                  <a:schemeClr val="accent3">
                    <a:lumMod val="50000"/>
                  </a:schemeClr>
                </a:solidFill>
              </a:rPr>
              <a:t>	attempts to match detector sample volumes</a:t>
            </a:r>
          </a:p>
          <a:p>
            <a:r>
              <a:rPr lang="en-AU" sz="1600" dirty="0" smtClean="0"/>
              <a:t>		</a:t>
            </a:r>
            <a:endParaRPr lang="en-AU" sz="1600" dirty="0"/>
          </a:p>
        </p:txBody>
      </p:sp>
      <p:sp>
        <p:nvSpPr>
          <p:cNvPr id="13" name="Footer Placeholder 2"/>
          <p:cNvSpPr txBox="1">
            <a:spLocks/>
          </p:cNvSpPr>
          <p:nvPr/>
        </p:nvSpPr>
        <p:spPr>
          <a:xfrm>
            <a:off x="0" y="-9974"/>
            <a:ext cx="7062234" cy="287513"/>
          </a:xfrm>
          <a:prstGeom prst="rect">
            <a:avLst/>
          </a:prstGeom>
          <a:solidFill>
            <a:schemeClr val="accent4">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advanced processing</a:t>
            </a:r>
            <a:endParaRPr lang="en-AU" altLang="en-US" sz="1600" b="1" i="1" dirty="0">
              <a:solidFill>
                <a:schemeClr val="accent3">
                  <a:lumMod val="50000"/>
                </a:schemeClr>
              </a:solidFill>
              <a:cs typeface="Arial" pitchFamily="34" charset="0"/>
            </a:endParaRPr>
          </a:p>
        </p:txBody>
      </p:sp>
      <p:pic>
        <p:nvPicPr>
          <p:cNvPr id="10" name="Picture 9"/>
          <p:cNvPicPr>
            <a:picLocks noChangeAspect="1"/>
          </p:cNvPicPr>
          <p:nvPr/>
        </p:nvPicPr>
        <p:blipFill>
          <a:blip r:embed="rId5"/>
          <a:stretch>
            <a:fillRect/>
          </a:stretch>
        </p:blipFill>
        <p:spPr>
          <a:xfrm>
            <a:off x="755576" y="1275606"/>
            <a:ext cx="1611973" cy="1611972"/>
          </a:xfrm>
          <a:prstGeom prst="rect">
            <a:avLst/>
          </a:prstGeom>
        </p:spPr>
      </p:pic>
      <p:pic>
        <p:nvPicPr>
          <p:cNvPr id="6" name="Picture 5"/>
          <p:cNvPicPr>
            <a:picLocks noChangeAspect="1"/>
          </p:cNvPicPr>
          <p:nvPr/>
        </p:nvPicPr>
        <p:blipFill>
          <a:blip r:embed="rId6"/>
          <a:stretch>
            <a:fillRect/>
          </a:stretch>
        </p:blipFill>
        <p:spPr>
          <a:xfrm>
            <a:off x="667189" y="3783916"/>
            <a:ext cx="4899772" cy="1006945"/>
          </a:xfrm>
          <a:prstGeom prst="rect">
            <a:avLst/>
          </a:prstGeom>
        </p:spPr>
      </p:pic>
      <p:pic>
        <p:nvPicPr>
          <p:cNvPr id="7" name="Picture 6"/>
          <p:cNvPicPr>
            <a:picLocks noChangeAspect="1"/>
          </p:cNvPicPr>
          <p:nvPr/>
        </p:nvPicPr>
        <p:blipFill>
          <a:blip r:embed="rId7"/>
          <a:stretch>
            <a:fillRect/>
          </a:stretch>
        </p:blipFill>
        <p:spPr>
          <a:xfrm>
            <a:off x="6170000" y="2751830"/>
            <a:ext cx="2532692" cy="2039031"/>
          </a:xfrm>
          <a:prstGeom prst="rect">
            <a:avLst/>
          </a:prstGeom>
        </p:spPr>
      </p:pic>
      <p:pic>
        <p:nvPicPr>
          <p:cNvPr id="8" name="Picture 7"/>
          <p:cNvPicPr>
            <a:picLocks noChangeAspect="1"/>
          </p:cNvPicPr>
          <p:nvPr/>
        </p:nvPicPr>
        <p:blipFill>
          <a:blip r:embed="rId8"/>
          <a:stretch>
            <a:fillRect/>
          </a:stretch>
        </p:blipFill>
        <p:spPr>
          <a:xfrm>
            <a:off x="5004049" y="606587"/>
            <a:ext cx="3450205" cy="2011867"/>
          </a:xfrm>
          <a:prstGeom prst="rect">
            <a:avLst/>
          </a:prstGeom>
        </p:spPr>
      </p:pic>
    </p:spTree>
    <p:extLst>
      <p:ext uri="{BB962C8B-B14F-4D97-AF65-F5344CB8AC3E}">
        <p14:creationId xmlns:p14="http://schemas.microsoft.com/office/powerpoint/2010/main" val="88126130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1025" name="Picture 1" descr="BWI_Letterhea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a:t>
            </a:r>
            <a:r>
              <a:rPr lang="en-AU" altLang="en-US" sz="900" b="1" i="1" dirty="0" smtClean="0">
                <a:solidFill>
                  <a:srgbClr val="D03233"/>
                </a:solidFill>
                <a:latin typeface="Helvetica" charset="0"/>
                <a:cs typeface="Arial" pitchFamily="34" charset="0"/>
              </a:rPr>
              <a:t>2015</a:t>
            </a:r>
            <a:endParaRPr lang="en-AU" altLang="en-US" sz="900" b="1" i="1" dirty="0">
              <a:solidFill>
                <a:srgbClr val="D03233"/>
              </a:solidFill>
              <a:latin typeface="Helvetica" charset="0"/>
              <a:cs typeface="Arial" pitchFamily="34" charset="0"/>
            </a:endParaRPr>
          </a:p>
        </p:txBody>
      </p:sp>
      <p:sp>
        <p:nvSpPr>
          <p:cNvPr id="12" name="TextBox 11"/>
          <p:cNvSpPr txBox="1"/>
          <p:nvPr/>
        </p:nvSpPr>
        <p:spPr>
          <a:xfrm>
            <a:off x="92365" y="275537"/>
            <a:ext cx="7834674" cy="2246769"/>
          </a:xfrm>
          <a:prstGeom prst="rect">
            <a:avLst/>
          </a:prstGeom>
          <a:noFill/>
        </p:spPr>
        <p:txBody>
          <a:bodyPr wrap="square" rtlCol="0">
            <a:spAutoFit/>
          </a:bodyPr>
          <a:lstStyle/>
          <a:p>
            <a:pPr marL="285750" indent="-285750" defTabSz="630238">
              <a:buFont typeface="Arial" panose="020B0604020202020204" pitchFamily="34" charset="0"/>
              <a:buChar char="•"/>
            </a:pPr>
            <a:r>
              <a:rPr lang="en-AU" sz="1400" dirty="0" smtClean="0"/>
              <a:t>Density:	coal quality parameters</a:t>
            </a:r>
          </a:p>
          <a:p>
            <a:pPr defTabSz="536575"/>
            <a:r>
              <a:rPr lang="en-AU" sz="1400" dirty="0"/>
              <a:t>	</a:t>
            </a:r>
            <a:r>
              <a:rPr lang="en-AU" sz="1400" dirty="0" smtClean="0">
                <a:solidFill>
                  <a:schemeClr val="accent3">
                    <a:lumMod val="50000"/>
                  </a:schemeClr>
                </a:solidFill>
              </a:rPr>
              <a:t>coal rank, calorific value, ash</a:t>
            </a:r>
            <a:r>
              <a:rPr lang="en-AU" sz="1400" dirty="0">
                <a:solidFill>
                  <a:schemeClr val="accent3">
                    <a:lumMod val="50000"/>
                  </a:schemeClr>
                </a:solidFill>
              </a:rPr>
              <a:t>.</a:t>
            </a:r>
            <a:endParaRPr lang="en-AU" sz="1400" dirty="0" smtClean="0">
              <a:solidFill>
                <a:schemeClr val="accent3">
                  <a:lumMod val="50000"/>
                </a:schemeClr>
              </a:solidFill>
            </a:endParaRPr>
          </a:p>
          <a:p>
            <a:pPr defTabSz="536575"/>
            <a:r>
              <a:rPr lang="en-AU" sz="1400" dirty="0">
                <a:solidFill>
                  <a:schemeClr val="accent6">
                    <a:lumMod val="75000"/>
                  </a:schemeClr>
                </a:solidFill>
              </a:rPr>
              <a:t>	</a:t>
            </a:r>
            <a:endParaRPr lang="en-AU" sz="1400" dirty="0" smtClean="0"/>
          </a:p>
          <a:p>
            <a:pPr marL="285750" indent="-285750" defTabSz="630238">
              <a:buFont typeface="Arial" panose="020B0604020202020204" pitchFamily="34" charset="0"/>
              <a:buChar char="•"/>
            </a:pPr>
            <a:r>
              <a:rPr lang="en-AU" sz="1400" dirty="0" smtClean="0"/>
              <a:t>Density:	 coal rank</a:t>
            </a:r>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endParaRPr lang="en-AU" sz="1400" dirty="0"/>
          </a:p>
          <a:p>
            <a:pPr marL="285750" indent="-285750">
              <a:buFont typeface="Arial" panose="020B0604020202020204" pitchFamily="34" charset="0"/>
              <a:buChar char="•"/>
            </a:pPr>
            <a:endParaRPr lang="en-AU" sz="1400" dirty="0" smtClean="0"/>
          </a:p>
          <a:p>
            <a:pPr marL="285750" indent="-285750">
              <a:buFont typeface="Arial" panose="020B0604020202020204" pitchFamily="34" charset="0"/>
              <a:buChar char="•"/>
            </a:pPr>
            <a:endParaRPr lang="en-AU" sz="1400" dirty="0"/>
          </a:p>
          <a:p>
            <a:pPr marL="285750" indent="-285750" defTabSz="671513">
              <a:buFont typeface="Arial" panose="020B0604020202020204" pitchFamily="34" charset="0"/>
              <a:buChar char="•"/>
            </a:pPr>
            <a:r>
              <a:rPr lang="en-AU" sz="1400" dirty="0" smtClean="0"/>
              <a:t>Density: </a:t>
            </a:r>
            <a:r>
              <a:rPr lang="en-AU" sz="1400" dirty="0"/>
              <a:t>	</a:t>
            </a:r>
            <a:r>
              <a:rPr lang="en-AU" sz="1400" dirty="0" smtClean="0"/>
              <a:t>ash content</a:t>
            </a:r>
          </a:p>
          <a:p>
            <a:pPr lvl="1" defTabSz="536575"/>
            <a:r>
              <a:rPr lang="en-AU" sz="1400" dirty="0" smtClean="0">
                <a:solidFill>
                  <a:schemeClr val="accent6">
                    <a:lumMod val="75000"/>
                  </a:schemeClr>
                </a:solidFill>
              </a:rPr>
              <a:t>	</a:t>
            </a:r>
            <a:r>
              <a:rPr lang="en-AU" sz="1400" dirty="0" smtClean="0"/>
              <a:t>		</a:t>
            </a:r>
            <a:endParaRPr lang="en-AU" sz="1400" dirty="0"/>
          </a:p>
        </p:txBody>
      </p:sp>
      <p:sp>
        <p:nvSpPr>
          <p:cNvPr id="13" name="Footer Placeholder 2"/>
          <p:cNvSpPr txBox="1">
            <a:spLocks/>
          </p:cNvSpPr>
          <p:nvPr/>
        </p:nvSpPr>
        <p:spPr>
          <a:xfrm>
            <a:off x="0" y="1"/>
            <a:ext cx="7062234" cy="287513"/>
          </a:xfrm>
          <a:prstGeom prst="rect">
            <a:avLst/>
          </a:prstGeom>
          <a:solidFill>
            <a:schemeClr val="accent4">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formation density curves &amp; products</a:t>
            </a:r>
            <a:endParaRPr lang="en-AU" altLang="en-US" sz="1600" b="1" i="1" dirty="0">
              <a:solidFill>
                <a:schemeClr val="accent3">
                  <a:lumMod val="50000"/>
                </a:schemeClr>
              </a:solidFill>
              <a:cs typeface="Arial" pitchFamily="34" charset="0"/>
            </a:endParaRP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584" y="1420012"/>
            <a:ext cx="4392488" cy="354463"/>
          </a:xfrm>
          <a:prstGeom prst="rect">
            <a:avLst/>
          </a:prstGeom>
        </p:spPr>
      </p:pic>
      <p:pic>
        <p:nvPicPr>
          <p:cNvPr id="2" name="Picture 1"/>
          <p:cNvPicPr>
            <a:picLocks noChangeAspect="1"/>
          </p:cNvPicPr>
          <p:nvPr/>
        </p:nvPicPr>
        <p:blipFill>
          <a:blip r:embed="rId6"/>
          <a:stretch>
            <a:fillRect/>
          </a:stretch>
        </p:blipFill>
        <p:spPr>
          <a:xfrm>
            <a:off x="6192866" y="737000"/>
            <a:ext cx="2155498" cy="4018755"/>
          </a:xfrm>
          <a:prstGeom prst="rect">
            <a:avLst/>
          </a:prstGeom>
        </p:spPr>
      </p:pic>
      <p:sp>
        <p:nvSpPr>
          <p:cNvPr id="16" name="TextBox 15"/>
          <p:cNvSpPr txBox="1"/>
          <p:nvPr/>
        </p:nvSpPr>
        <p:spPr>
          <a:xfrm>
            <a:off x="278949" y="2651138"/>
            <a:ext cx="430887" cy="1288764"/>
          </a:xfrm>
          <a:prstGeom prst="rect">
            <a:avLst/>
          </a:prstGeom>
          <a:noFill/>
        </p:spPr>
        <p:txBody>
          <a:bodyPr vert="vert270" wrap="square" rtlCol="0">
            <a:spAutoFit/>
          </a:bodyPr>
          <a:lstStyle/>
          <a:p>
            <a:pPr defTabSz="630238"/>
            <a:r>
              <a:rPr lang="en-AU" sz="1400" dirty="0" smtClean="0">
                <a:solidFill>
                  <a:schemeClr val="accent3">
                    <a:lumMod val="50000"/>
                  </a:schemeClr>
                </a:solidFill>
              </a:rPr>
              <a:t>Lower</a:t>
            </a:r>
            <a:r>
              <a:rPr lang="en-AU" sz="1600" dirty="0" smtClean="0">
                <a:solidFill>
                  <a:schemeClr val="accent3">
                    <a:lumMod val="50000"/>
                  </a:schemeClr>
                </a:solidFill>
              </a:rPr>
              <a:t> </a:t>
            </a:r>
            <a:r>
              <a:rPr lang="en-AU" sz="1400" dirty="0" smtClean="0">
                <a:solidFill>
                  <a:schemeClr val="accent3">
                    <a:lumMod val="50000"/>
                  </a:schemeClr>
                </a:solidFill>
              </a:rPr>
              <a:t>density</a:t>
            </a:r>
            <a:endParaRPr lang="en-AU" sz="1400" dirty="0">
              <a:solidFill>
                <a:schemeClr val="accent3">
                  <a:lumMod val="50000"/>
                </a:schemeClr>
              </a:solidFill>
            </a:endParaRPr>
          </a:p>
        </p:txBody>
      </p:sp>
      <p:cxnSp>
        <p:nvCxnSpPr>
          <p:cNvPr id="6" name="Straight Arrow Connector 5"/>
          <p:cNvCxnSpPr/>
          <p:nvPr/>
        </p:nvCxnSpPr>
        <p:spPr>
          <a:xfrm flipV="1">
            <a:off x="754450" y="2882238"/>
            <a:ext cx="7613" cy="731749"/>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40003" y="4197892"/>
            <a:ext cx="1883770" cy="307777"/>
          </a:xfrm>
          <a:prstGeom prst="rect">
            <a:avLst/>
          </a:prstGeom>
          <a:noFill/>
        </p:spPr>
        <p:txBody>
          <a:bodyPr vert="horz" wrap="square" rtlCol="0">
            <a:spAutoFit/>
          </a:bodyPr>
          <a:lstStyle/>
          <a:p>
            <a:pPr defTabSz="630238"/>
            <a:r>
              <a:rPr lang="en-AU" sz="1400" dirty="0" smtClean="0">
                <a:solidFill>
                  <a:schemeClr val="accent3">
                    <a:lumMod val="50000"/>
                  </a:schemeClr>
                </a:solidFill>
              </a:rPr>
              <a:t>Higher ash content</a:t>
            </a:r>
            <a:endParaRPr lang="en-AU" sz="1400" dirty="0">
              <a:solidFill>
                <a:schemeClr val="accent3">
                  <a:lumMod val="50000"/>
                </a:schemeClr>
              </a:solidFill>
            </a:endParaRPr>
          </a:p>
        </p:txBody>
      </p:sp>
      <p:cxnSp>
        <p:nvCxnSpPr>
          <p:cNvPr id="18" name="Straight Arrow Connector 17"/>
          <p:cNvCxnSpPr/>
          <p:nvPr/>
        </p:nvCxnSpPr>
        <p:spPr>
          <a:xfrm>
            <a:off x="2982255" y="4493483"/>
            <a:ext cx="1056784"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645040" y="2007754"/>
            <a:ext cx="1056784" cy="1"/>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317858" y="1732549"/>
            <a:ext cx="1883770" cy="307777"/>
          </a:xfrm>
          <a:prstGeom prst="rect">
            <a:avLst/>
          </a:prstGeom>
          <a:noFill/>
        </p:spPr>
        <p:txBody>
          <a:bodyPr vert="horz" wrap="square" rtlCol="0">
            <a:spAutoFit/>
          </a:bodyPr>
          <a:lstStyle/>
          <a:p>
            <a:pPr defTabSz="630238"/>
            <a:r>
              <a:rPr lang="en-AU" sz="1400" dirty="0" smtClean="0">
                <a:solidFill>
                  <a:schemeClr val="accent3">
                    <a:lumMod val="50000"/>
                  </a:schemeClr>
                </a:solidFill>
              </a:rPr>
              <a:t>Increasing coal rank</a:t>
            </a:r>
            <a:endParaRPr lang="en-AU" sz="1400" dirty="0">
              <a:solidFill>
                <a:schemeClr val="accent3">
                  <a:lumMod val="50000"/>
                </a:schemeClr>
              </a:solidFill>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7169" y="2266480"/>
            <a:ext cx="2406182" cy="182647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3466" y="2266480"/>
            <a:ext cx="2325459" cy="1857239"/>
          </a:xfrm>
          <a:prstGeom prst="rect">
            <a:avLst/>
          </a:prstGeom>
        </p:spPr>
      </p:pic>
    </p:spTree>
    <p:extLst>
      <p:ext uri="{BB962C8B-B14F-4D97-AF65-F5344CB8AC3E}">
        <p14:creationId xmlns:p14="http://schemas.microsoft.com/office/powerpoint/2010/main" val="40023553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873" y="1875934"/>
            <a:ext cx="5512865" cy="2999257"/>
          </a:xfrm>
          <a:prstGeom prst="rect">
            <a:avLst/>
          </a:prstGeom>
        </p:spPr>
      </p:pic>
      <p:pic>
        <p:nvPicPr>
          <p:cNvPr id="1027" name="Picture 3" descr="BWireline_wor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2015</a:t>
            </a:r>
          </a:p>
        </p:txBody>
      </p:sp>
      <p:sp>
        <p:nvSpPr>
          <p:cNvPr id="12" name="TextBox 11"/>
          <p:cNvSpPr txBox="1"/>
          <p:nvPr/>
        </p:nvSpPr>
        <p:spPr>
          <a:xfrm>
            <a:off x="107504" y="325060"/>
            <a:ext cx="6192688" cy="1815882"/>
          </a:xfrm>
          <a:prstGeom prst="rect">
            <a:avLst/>
          </a:prstGeom>
          <a:noFill/>
        </p:spPr>
        <p:txBody>
          <a:bodyPr wrap="square" rtlCol="0">
            <a:spAutoFit/>
          </a:bodyPr>
          <a:lstStyle/>
          <a:p>
            <a:pPr marL="268288" indent="-268288">
              <a:buFont typeface="Arial" panose="020B0604020202020204" pitchFamily="34" charset="0"/>
              <a:buChar char="•"/>
            </a:pPr>
            <a:r>
              <a:rPr lang="en-AU" sz="1400" dirty="0" smtClean="0"/>
              <a:t>Multi-receivers </a:t>
            </a:r>
            <a:r>
              <a:rPr lang="en-AU" sz="1400" dirty="0"/>
              <a:t>probe.</a:t>
            </a:r>
          </a:p>
          <a:p>
            <a:pPr marL="268288" indent="-268288" defTabSz="444500"/>
            <a:r>
              <a:rPr lang="en-AU" sz="1400" dirty="0"/>
              <a:t>		</a:t>
            </a:r>
            <a:r>
              <a:rPr lang="en-AU" sz="1400" i="1" dirty="0">
                <a:solidFill>
                  <a:schemeClr val="accent3">
                    <a:lumMod val="50000"/>
                  </a:schemeClr>
                </a:solidFill>
              </a:rPr>
              <a:t>1TX-4RX 	</a:t>
            </a:r>
            <a:r>
              <a:rPr lang="en-AU" sz="1400" i="1" dirty="0" smtClean="0">
                <a:solidFill>
                  <a:schemeClr val="accent3">
                    <a:lumMod val="50000"/>
                  </a:schemeClr>
                </a:solidFill>
              </a:rPr>
              <a:t>60cm</a:t>
            </a:r>
            <a:r>
              <a:rPr lang="en-AU" sz="1400" i="1" dirty="0">
                <a:solidFill>
                  <a:schemeClr val="accent3">
                    <a:lumMod val="50000"/>
                  </a:schemeClr>
                </a:solidFill>
              </a:rPr>
              <a:t>, 80cm, 100cm, 120cm receiver </a:t>
            </a:r>
            <a:r>
              <a:rPr lang="en-AU" sz="1400" i="1" dirty="0" err="1" smtClean="0">
                <a:solidFill>
                  <a:schemeClr val="accent3">
                    <a:lumMod val="50000"/>
                  </a:schemeClr>
                </a:solidFill>
              </a:rPr>
              <a:t>spacings</a:t>
            </a:r>
            <a:endParaRPr lang="en-AU" sz="1400" i="1" dirty="0" smtClean="0">
              <a:solidFill>
                <a:schemeClr val="accent3">
                  <a:lumMod val="50000"/>
                </a:schemeClr>
              </a:solidFill>
            </a:endParaRPr>
          </a:p>
          <a:p>
            <a:pPr marL="268288" indent="-268288" defTabSz="444500"/>
            <a:r>
              <a:rPr lang="en-AU" sz="1400" i="1" dirty="0">
                <a:solidFill>
                  <a:schemeClr val="accent3">
                    <a:lumMod val="50000"/>
                  </a:schemeClr>
                </a:solidFill>
              </a:rPr>
              <a:t>	</a:t>
            </a:r>
            <a:r>
              <a:rPr lang="en-AU" sz="1400" i="1" dirty="0" smtClean="0">
                <a:solidFill>
                  <a:schemeClr val="accent3">
                    <a:lumMod val="50000"/>
                  </a:schemeClr>
                </a:solidFill>
              </a:rPr>
              <a:t>	measures received waveform for short period at each receiver</a:t>
            </a:r>
            <a:endParaRPr lang="en-AU" sz="1400" i="1" dirty="0">
              <a:solidFill>
                <a:schemeClr val="accent3">
                  <a:lumMod val="50000"/>
                </a:schemeClr>
              </a:solidFill>
            </a:endParaRPr>
          </a:p>
          <a:p>
            <a:pPr marL="268288" indent="-268288" defTabSz="720725">
              <a:buFont typeface="Arial" panose="020B0604020202020204" pitchFamily="34" charset="0"/>
              <a:buChar char="•"/>
            </a:pPr>
            <a:r>
              <a:rPr lang="en-AU" sz="1400" dirty="0"/>
              <a:t>Requires </a:t>
            </a:r>
            <a:r>
              <a:rPr lang="en-AU" sz="1400" dirty="0" err="1"/>
              <a:t>openhole</a:t>
            </a:r>
            <a:r>
              <a:rPr lang="en-AU" sz="1400" dirty="0"/>
              <a:t> and fluid filled conditions.</a:t>
            </a:r>
          </a:p>
          <a:p>
            <a:pPr marL="268288" indent="-268288" defTabSz="627063">
              <a:buFont typeface="Arial" panose="020B0604020202020204" pitchFamily="34" charset="0"/>
              <a:buChar char="•"/>
            </a:pPr>
            <a:r>
              <a:rPr lang="en-AU" sz="1400" dirty="0"/>
              <a:t>Measurement:	pressure pulse transmitter/receiver(s).</a:t>
            </a:r>
          </a:p>
          <a:p>
            <a:pPr lvl="1" defTabSz="627063"/>
            <a:r>
              <a:rPr lang="en-AU" sz="1400" i="1" dirty="0" smtClean="0">
                <a:solidFill>
                  <a:schemeClr val="accent3">
                    <a:lumMod val="50000"/>
                  </a:schemeClr>
                </a:solidFill>
              </a:rPr>
              <a:t>Can measure compressional, shear and tube wave arrival times</a:t>
            </a:r>
          </a:p>
          <a:p>
            <a:pPr lvl="1" defTabSz="627063"/>
            <a:r>
              <a:rPr lang="en-AU" sz="1400" i="1" dirty="0" smtClean="0">
                <a:solidFill>
                  <a:schemeClr val="accent3">
                    <a:lumMod val="50000"/>
                  </a:schemeClr>
                </a:solidFill>
              </a:rPr>
              <a:t>Used in calculation for elastic rock properties</a:t>
            </a:r>
            <a:endParaRPr lang="en-AU" sz="1400" i="1" dirty="0">
              <a:solidFill>
                <a:schemeClr val="accent3">
                  <a:lumMod val="50000"/>
                </a:schemeClr>
              </a:solidFill>
            </a:endParaRPr>
          </a:p>
          <a:p>
            <a:pPr defTabSz="627063"/>
            <a:r>
              <a:rPr lang="en-AU" sz="1400" dirty="0"/>
              <a:t>			</a:t>
            </a:r>
          </a:p>
        </p:txBody>
      </p:sp>
      <p:pic>
        <p:nvPicPr>
          <p:cNvPr id="1025" name="Picture 1" descr="BWI_Letterhead"/>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5400000">
            <a:off x="253659" y="2927892"/>
            <a:ext cx="814485" cy="246221"/>
          </a:xfrm>
          <a:prstGeom prst="rect">
            <a:avLst/>
          </a:prstGeom>
          <a:noFill/>
        </p:spPr>
        <p:txBody>
          <a:bodyPr wrap="square" rtlCol="0">
            <a:spAutoFit/>
          </a:bodyPr>
          <a:lstStyle/>
          <a:p>
            <a:r>
              <a:rPr lang="en-AU" sz="1000" dirty="0" smtClean="0">
                <a:solidFill>
                  <a:schemeClr val="accent6">
                    <a:lumMod val="75000"/>
                  </a:schemeClr>
                </a:solidFill>
              </a:rPr>
              <a:t>Ray Paths</a:t>
            </a:r>
            <a:endParaRPr lang="en-AU" sz="1000" dirty="0">
              <a:solidFill>
                <a:schemeClr val="accent6">
                  <a:lumMod val="75000"/>
                </a:schemeClr>
              </a:solidFill>
            </a:endParaRPr>
          </a:p>
        </p:txBody>
      </p:sp>
      <p:sp>
        <p:nvSpPr>
          <p:cNvPr id="11" name="TextBox 10"/>
          <p:cNvSpPr txBox="1"/>
          <p:nvPr/>
        </p:nvSpPr>
        <p:spPr>
          <a:xfrm rot="5400000">
            <a:off x="1018142" y="2850822"/>
            <a:ext cx="1234620" cy="246221"/>
          </a:xfrm>
          <a:prstGeom prst="rect">
            <a:avLst/>
          </a:prstGeom>
          <a:noFill/>
        </p:spPr>
        <p:txBody>
          <a:bodyPr wrap="square" rtlCol="0">
            <a:spAutoFit/>
          </a:bodyPr>
          <a:lstStyle/>
          <a:p>
            <a:r>
              <a:rPr lang="en-AU" sz="1000" dirty="0" smtClean="0">
                <a:solidFill>
                  <a:schemeClr val="accent6">
                    <a:lumMod val="75000"/>
                  </a:schemeClr>
                </a:solidFill>
              </a:rPr>
              <a:t>Receiver Spacing's</a:t>
            </a:r>
            <a:endParaRPr lang="en-AU" sz="1000" dirty="0">
              <a:solidFill>
                <a:schemeClr val="accent6">
                  <a:lumMod val="75000"/>
                </a:schemeClr>
              </a:solidFill>
            </a:endParaRPr>
          </a:p>
        </p:txBody>
      </p:sp>
      <p:sp>
        <p:nvSpPr>
          <p:cNvPr id="15" name="TextBox 14"/>
          <p:cNvSpPr txBox="1"/>
          <p:nvPr/>
        </p:nvSpPr>
        <p:spPr>
          <a:xfrm>
            <a:off x="2080356" y="1851498"/>
            <a:ext cx="1231478" cy="246221"/>
          </a:xfrm>
          <a:prstGeom prst="rect">
            <a:avLst/>
          </a:prstGeom>
          <a:noFill/>
        </p:spPr>
        <p:txBody>
          <a:bodyPr wrap="square" rtlCol="0">
            <a:spAutoFit/>
          </a:bodyPr>
          <a:lstStyle/>
          <a:p>
            <a:r>
              <a:rPr lang="en-AU" sz="1000" dirty="0" smtClean="0">
                <a:solidFill>
                  <a:schemeClr val="accent6">
                    <a:lumMod val="75000"/>
                  </a:schemeClr>
                </a:solidFill>
              </a:rPr>
              <a:t>Receivers – </a:t>
            </a:r>
            <a:r>
              <a:rPr lang="en-AU" sz="1000" dirty="0" err="1" smtClean="0">
                <a:solidFill>
                  <a:schemeClr val="accent6">
                    <a:lumMod val="75000"/>
                  </a:schemeClr>
                </a:solidFill>
              </a:rPr>
              <a:t>fullwave</a:t>
            </a:r>
            <a:endParaRPr lang="en-AU" sz="1000" dirty="0">
              <a:solidFill>
                <a:schemeClr val="accent6">
                  <a:lumMod val="75000"/>
                </a:schemeClr>
              </a:solidFill>
            </a:endParaRPr>
          </a:p>
        </p:txBody>
      </p:sp>
      <p:sp>
        <p:nvSpPr>
          <p:cNvPr id="16" name="TextBox 15"/>
          <p:cNvSpPr txBox="1"/>
          <p:nvPr/>
        </p:nvSpPr>
        <p:spPr>
          <a:xfrm>
            <a:off x="1585550" y="4682640"/>
            <a:ext cx="1159470" cy="246221"/>
          </a:xfrm>
          <a:prstGeom prst="rect">
            <a:avLst/>
          </a:prstGeom>
          <a:noFill/>
        </p:spPr>
        <p:txBody>
          <a:bodyPr wrap="square" rtlCol="0">
            <a:spAutoFit/>
          </a:bodyPr>
          <a:lstStyle/>
          <a:p>
            <a:r>
              <a:rPr lang="en-AU" sz="1000" dirty="0" smtClean="0">
                <a:solidFill>
                  <a:schemeClr val="accent6">
                    <a:lumMod val="75000"/>
                  </a:schemeClr>
                </a:solidFill>
              </a:rPr>
              <a:t>Transmitter pulses</a:t>
            </a:r>
            <a:endParaRPr lang="en-AU" sz="1000" dirty="0">
              <a:solidFill>
                <a:schemeClr val="accent6">
                  <a:lumMod val="75000"/>
                </a:schemeClr>
              </a:solidFill>
            </a:endParaRPr>
          </a:p>
        </p:txBody>
      </p:sp>
      <p:sp>
        <p:nvSpPr>
          <p:cNvPr id="17" name="TextBox 16"/>
          <p:cNvSpPr txBox="1"/>
          <p:nvPr/>
        </p:nvSpPr>
        <p:spPr>
          <a:xfrm>
            <a:off x="4228260" y="4714961"/>
            <a:ext cx="1159470" cy="246221"/>
          </a:xfrm>
          <a:prstGeom prst="rect">
            <a:avLst/>
          </a:prstGeom>
          <a:noFill/>
        </p:spPr>
        <p:txBody>
          <a:bodyPr wrap="square" rtlCol="0">
            <a:spAutoFit/>
          </a:bodyPr>
          <a:lstStyle/>
          <a:p>
            <a:r>
              <a:rPr lang="en-AU" sz="1000" dirty="0" smtClean="0">
                <a:solidFill>
                  <a:schemeClr val="accent3">
                    <a:lumMod val="50000"/>
                  </a:schemeClr>
                </a:solidFill>
              </a:rPr>
              <a:t>Velocity analysis</a:t>
            </a:r>
            <a:endParaRPr lang="en-AU" sz="1000" dirty="0">
              <a:solidFill>
                <a:schemeClr val="accent3">
                  <a:lumMod val="50000"/>
                </a:schemeClr>
              </a:solidFill>
            </a:endParaRPr>
          </a:p>
        </p:txBody>
      </p:sp>
      <p:sp>
        <p:nvSpPr>
          <p:cNvPr id="18" name="TextBox 17"/>
          <p:cNvSpPr txBox="1"/>
          <p:nvPr/>
        </p:nvSpPr>
        <p:spPr>
          <a:xfrm>
            <a:off x="5987462" y="649316"/>
            <a:ext cx="2232247" cy="246221"/>
          </a:xfrm>
          <a:prstGeom prst="rect">
            <a:avLst/>
          </a:prstGeom>
          <a:noFill/>
        </p:spPr>
        <p:txBody>
          <a:bodyPr wrap="square" rtlCol="0">
            <a:spAutoFit/>
          </a:bodyPr>
          <a:lstStyle/>
          <a:p>
            <a:r>
              <a:rPr lang="en-AU" sz="1000" dirty="0" smtClean="0">
                <a:solidFill>
                  <a:schemeClr val="accent3">
                    <a:lumMod val="50000"/>
                  </a:schemeClr>
                </a:solidFill>
              </a:rPr>
              <a:t>Multi-channel curves &amp; VELANA curve</a:t>
            </a:r>
            <a:endParaRPr lang="en-AU" sz="1000" dirty="0">
              <a:solidFill>
                <a:schemeClr val="accent3">
                  <a:lumMod val="50000"/>
                </a:schemeClr>
              </a:solidFill>
            </a:endParaRPr>
          </a:p>
        </p:txBody>
      </p:sp>
      <p:sp>
        <p:nvSpPr>
          <p:cNvPr id="19" name="TextBox 18"/>
          <p:cNvSpPr txBox="1"/>
          <p:nvPr/>
        </p:nvSpPr>
        <p:spPr>
          <a:xfrm>
            <a:off x="6652560" y="2770449"/>
            <a:ext cx="984751" cy="246221"/>
          </a:xfrm>
          <a:prstGeom prst="rect">
            <a:avLst/>
          </a:prstGeom>
          <a:noFill/>
        </p:spPr>
        <p:txBody>
          <a:bodyPr wrap="square" rtlCol="0">
            <a:spAutoFit/>
          </a:bodyPr>
          <a:lstStyle/>
          <a:p>
            <a:r>
              <a:rPr lang="en-AU" sz="1000" dirty="0" smtClean="0">
                <a:solidFill>
                  <a:schemeClr val="accent3">
                    <a:lumMod val="50000"/>
                  </a:schemeClr>
                </a:solidFill>
              </a:rPr>
              <a:t>VELANA curve</a:t>
            </a:r>
            <a:endParaRPr lang="en-AU" sz="1000" dirty="0">
              <a:solidFill>
                <a:schemeClr val="accent3">
                  <a:lumMod val="50000"/>
                </a:schemeClr>
              </a:solidFill>
            </a:endParaRPr>
          </a:p>
        </p:txBody>
      </p:sp>
      <p:sp>
        <p:nvSpPr>
          <p:cNvPr id="20" name="Footer Placeholder 2"/>
          <p:cNvSpPr txBox="1">
            <a:spLocks/>
          </p:cNvSpPr>
          <p:nvPr/>
        </p:nvSpPr>
        <p:spPr>
          <a:xfrm>
            <a:off x="-7136" y="1"/>
            <a:ext cx="7062234" cy="287513"/>
          </a:xfrm>
          <a:prstGeom prst="rect">
            <a:avLst/>
          </a:prstGeom>
          <a:solidFill>
            <a:schemeClr val="accent5">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smtClean="0">
                <a:solidFill>
                  <a:schemeClr val="accent3">
                    <a:lumMod val="50000"/>
                  </a:schemeClr>
                </a:solidFill>
                <a:cs typeface="Arial" pitchFamily="34" charset="0"/>
              </a:rPr>
              <a:t>sonic probe - FULLWAVE</a:t>
            </a:r>
            <a:endParaRPr lang="en-AU" altLang="en-US" sz="1600" b="1" i="1" dirty="0">
              <a:solidFill>
                <a:schemeClr val="accent3">
                  <a:lumMod val="50000"/>
                </a:schemeClr>
              </a:solidFill>
              <a:cs typeface="Arial" pitchFamily="34" charset="0"/>
            </a:endParaRPr>
          </a:p>
        </p:txBody>
      </p:sp>
      <p:sp>
        <p:nvSpPr>
          <p:cNvPr id="21" name="TextBox 20"/>
          <p:cNvSpPr txBox="1"/>
          <p:nvPr/>
        </p:nvSpPr>
        <p:spPr>
          <a:xfrm>
            <a:off x="4183848" y="1905945"/>
            <a:ext cx="1231478" cy="246221"/>
          </a:xfrm>
          <a:prstGeom prst="rect">
            <a:avLst/>
          </a:prstGeom>
          <a:noFill/>
        </p:spPr>
        <p:txBody>
          <a:bodyPr wrap="square" rtlCol="0">
            <a:spAutoFit/>
          </a:bodyPr>
          <a:lstStyle/>
          <a:p>
            <a:r>
              <a:rPr lang="en-AU" sz="1000" dirty="0" smtClean="0">
                <a:solidFill>
                  <a:schemeClr val="accent3">
                    <a:lumMod val="50000"/>
                  </a:schemeClr>
                </a:solidFill>
              </a:rPr>
              <a:t>Signal processing</a:t>
            </a:r>
            <a:endParaRPr lang="en-AU" sz="1000" dirty="0">
              <a:solidFill>
                <a:schemeClr val="accent3">
                  <a:lumMod val="50000"/>
                </a:schemeClr>
              </a:solidFill>
            </a:endParaRPr>
          </a:p>
        </p:txBody>
      </p:sp>
      <p:pic>
        <p:nvPicPr>
          <p:cNvPr id="6" name="Picture 5"/>
          <p:cNvPicPr>
            <a:picLocks noChangeAspect="1"/>
          </p:cNvPicPr>
          <p:nvPr/>
        </p:nvPicPr>
        <p:blipFill>
          <a:blip r:embed="rId6"/>
          <a:stretch>
            <a:fillRect/>
          </a:stretch>
        </p:blipFill>
        <p:spPr>
          <a:xfrm>
            <a:off x="5873105" y="826185"/>
            <a:ext cx="2739618" cy="1797100"/>
          </a:xfrm>
          <a:prstGeom prst="rect">
            <a:avLst/>
          </a:prstGeom>
        </p:spPr>
      </p:pic>
      <p:pic>
        <p:nvPicPr>
          <p:cNvPr id="8" name="Picture 7"/>
          <p:cNvPicPr>
            <a:picLocks noChangeAspect="1"/>
          </p:cNvPicPr>
          <p:nvPr/>
        </p:nvPicPr>
        <p:blipFill>
          <a:blip r:embed="rId7"/>
          <a:stretch>
            <a:fillRect/>
          </a:stretch>
        </p:blipFill>
        <p:spPr>
          <a:xfrm>
            <a:off x="5873106" y="2973932"/>
            <a:ext cx="2761561" cy="1750841"/>
          </a:xfrm>
          <a:prstGeom prst="rect">
            <a:avLst/>
          </a:prstGeom>
        </p:spPr>
      </p:pic>
    </p:spTree>
    <p:extLst>
      <p:ext uri="{BB962C8B-B14F-4D97-AF65-F5344CB8AC3E}">
        <p14:creationId xmlns:p14="http://schemas.microsoft.com/office/powerpoint/2010/main" val="196414732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BWireline_wo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3608" y="191980"/>
            <a:ext cx="1266825" cy="364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07504" y="4894009"/>
            <a:ext cx="8496944" cy="216023"/>
          </a:xfrm>
        </p:spPr>
        <p:txBody>
          <a:bodyPr/>
          <a:lstStyle/>
          <a:p>
            <a:r>
              <a:rPr lang="en-AU" altLang="en-US" sz="900" b="1" i="1" dirty="0">
                <a:solidFill>
                  <a:srgbClr val="D03233"/>
                </a:solidFill>
                <a:latin typeface="Helvetica" charset="0"/>
                <a:cs typeface="Arial" pitchFamily="34" charset="0"/>
              </a:rPr>
              <a:t>Geophysical logging for coal – current techniques.” downhole logging workshop, Perth, Western Australia. Feb 14</a:t>
            </a:r>
            <a:r>
              <a:rPr lang="en-AU" altLang="en-US" sz="900" b="1" i="1" baseline="30000" dirty="0">
                <a:solidFill>
                  <a:srgbClr val="D03233"/>
                </a:solidFill>
                <a:latin typeface="Helvetica" charset="0"/>
                <a:cs typeface="Arial" pitchFamily="34" charset="0"/>
              </a:rPr>
              <a:t>th</a:t>
            </a:r>
            <a:r>
              <a:rPr lang="en-AU" altLang="en-US" sz="900" b="1" i="1" dirty="0">
                <a:solidFill>
                  <a:srgbClr val="D03233"/>
                </a:solidFill>
                <a:latin typeface="Helvetica" charset="0"/>
                <a:cs typeface="Arial" pitchFamily="34" charset="0"/>
              </a:rPr>
              <a:t> 2015</a:t>
            </a:r>
          </a:p>
        </p:txBody>
      </p:sp>
      <p:sp>
        <p:nvSpPr>
          <p:cNvPr id="12" name="TextBox 11"/>
          <p:cNvSpPr txBox="1"/>
          <p:nvPr/>
        </p:nvSpPr>
        <p:spPr>
          <a:xfrm>
            <a:off x="109474" y="480641"/>
            <a:ext cx="7084133" cy="1384995"/>
          </a:xfrm>
          <a:prstGeom prst="rect">
            <a:avLst/>
          </a:prstGeom>
          <a:noFill/>
        </p:spPr>
        <p:txBody>
          <a:bodyPr wrap="square" rtlCol="0">
            <a:spAutoFit/>
          </a:bodyPr>
          <a:lstStyle/>
          <a:p>
            <a:pPr marL="285750" indent="-285750" defTabSz="536575">
              <a:buFont typeface="Arial" panose="020B0604020202020204" pitchFamily="34" charset="0"/>
              <a:buChar char="•"/>
            </a:pPr>
            <a:r>
              <a:rPr lang="en-AU" sz="1400" dirty="0" err="1" smtClean="0"/>
              <a:t>Fullwave</a:t>
            </a:r>
            <a:r>
              <a:rPr lang="en-AU" sz="1400" dirty="0" smtClean="0"/>
              <a:t> Sonic: </a:t>
            </a:r>
            <a:endParaRPr lang="en-AU" sz="1400" i="1" dirty="0">
              <a:solidFill>
                <a:schemeClr val="accent6">
                  <a:lumMod val="75000"/>
                </a:schemeClr>
              </a:solidFill>
            </a:endParaRPr>
          </a:p>
          <a:p>
            <a:pPr defTabSz="536575"/>
            <a:r>
              <a:rPr lang="en-AU" sz="1400" i="1" dirty="0">
                <a:solidFill>
                  <a:schemeClr val="accent6">
                    <a:lumMod val="75000"/>
                  </a:schemeClr>
                </a:solidFill>
              </a:rPr>
              <a:t>	</a:t>
            </a:r>
            <a:r>
              <a:rPr lang="en-AU" sz="1400" i="1" dirty="0" smtClean="0">
                <a:solidFill>
                  <a:schemeClr val="accent3">
                    <a:lumMod val="50000"/>
                  </a:schemeClr>
                </a:solidFill>
              </a:rPr>
              <a:t>Transit time	</a:t>
            </a:r>
            <a:r>
              <a:rPr lang="en-AU" sz="1400" i="1" dirty="0">
                <a:solidFill>
                  <a:schemeClr val="accent3">
                    <a:lumMod val="50000"/>
                  </a:schemeClr>
                </a:solidFill>
              </a:rPr>
              <a:t>	</a:t>
            </a:r>
            <a:r>
              <a:rPr lang="en-AU" sz="1400" i="1" dirty="0" smtClean="0">
                <a:solidFill>
                  <a:schemeClr val="accent3">
                    <a:lumMod val="50000"/>
                  </a:schemeClr>
                </a:solidFill>
              </a:rPr>
              <a:t>DTPF, DTSF	(compressional, shear &amp; tube arrival curves)</a:t>
            </a:r>
          </a:p>
          <a:p>
            <a:pPr defTabSz="179388"/>
            <a:r>
              <a:rPr lang="en-AU" sz="1400" i="1" dirty="0">
                <a:solidFill>
                  <a:schemeClr val="accent3">
                    <a:lumMod val="50000"/>
                  </a:schemeClr>
                </a:solidFill>
              </a:rPr>
              <a:t>	</a:t>
            </a:r>
            <a:r>
              <a:rPr lang="en-AU" sz="1400" i="1" dirty="0" smtClean="0">
                <a:solidFill>
                  <a:schemeClr val="accent3">
                    <a:lumMod val="50000"/>
                  </a:schemeClr>
                </a:solidFill>
              </a:rPr>
              <a:t>		Transit time				MC2F, MC4F, MC6F, MC2A</a:t>
            </a:r>
            <a:r>
              <a:rPr lang="en-AU" sz="1400" i="1" dirty="0">
                <a:solidFill>
                  <a:schemeClr val="accent6">
                    <a:lumMod val="75000"/>
                  </a:schemeClr>
                </a:solidFill>
              </a:rPr>
              <a:t>	</a:t>
            </a:r>
            <a:r>
              <a:rPr lang="en-AU" sz="1400" i="1" dirty="0" smtClean="0">
                <a:solidFill>
                  <a:schemeClr val="accent3">
                    <a:lumMod val="50000"/>
                  </a:schemeClr>
                </a:solidFill>
              </a:rPr>
              <a:t>(multichannel curves)</a:t>
            </a:r>
            <a:endParaRPr lang="en-AU" sz="1400" dirty="0">
              <a:solidFill>
                <a:schemeClr val="accent3">
                  <a:lumMod val="50000"/>
                </a:schemeClr>
              </a:solidFill>
            </a:endParaRPr>
          </a:p>
          <a:p>
            <a:pPr marL="285750" indent="-285750">
              <a:buFont typeface="Arial" panose="020B0604020202020204" pitchFamily="34" charset="0"/>
              <a:buChar char="•"/>
            </a:pPr>
            <a:r>
              <a:rPr lang="en-AU" sz="1400" dirty="0" err="1" smtClean="0"/>
              <a:t>Fullwave</a:t>
            </a:r>
            <a:r>
              <a:rPr lang="en-AU" sz="1400" dirty="0" smtClean="0"/>
              <a:t> data can be used to generate elastic moduli. </a:t>
            </a:r>
            <a:endParaRPr lang="en-AU" sz="1400" dirty="0"/>
          </a:p>
          <a:p>
            <a:pPr defTabSz="747713"/>
            <a:r>
              <a:rPr lang="en-AU" sz="1400" dirty="0" smtClean="0"/>
              <a:t>			</a:t>
            </a:r>
            <a:r>
              <a:rPr lang="en-AU" sz="1400" i="1" dirty="0" smtClean="0">
                <a:solidFill>
                  <a:schemeClr val="accent3">
                    <a:lumMod val="50000"/>
                  </a:schemeClr>
                </a:solidFill>
              </a:rPr>
              <a:t>Poisson’s Ratio, Young’s Modulus, Shear Modulus</a:t>
            </a:r>
            <a:endParaRPr lang="en-AU" sz="1400" dirty="0" smtClean="0"/>
          </a:p>
          <a:p>
            <a:pPr marL="176213" indent="-176213">
              <a:buFont typeface="Arial" panose="020B0604020202020204" pitchFamily="34" charset="0"/>
              <a:buChar char="•"/>
            </a:pPr>
            <a:endParaRPr lang="en-AU" sz="1400" dirty="0"/>
          </a:p>
        </p:txBody>
      </p:sp>
      <p:pic>
        <p:nvPicPr>
          <p:cNvPr id="1025" name="Picture 1" descr="BWI_Letterhea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9037"/>
          <a:stretch/>
        </p:blipFill>
        <p:spPr bwMode="auto">
          <a:xfrm>
            <a:off x="8460432" y="11290"/>
            <a:ext cx="571500" cy="50136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763688" y="1635646"/>
            <a:ext cx="4894354" cy="3233039"/>
          </a:xfrm>
          <a:prstGeom prst="rect">
            <a:avLst/>
          </a:prstGeom>
        </p:spPr>
      </p:pic>
      <p:sp>
        <p:nvSpPr>
          <p:cNvPr id="14" name="Footer Placeholder 2"/>
          <p:cNvSpPr txBox="1">
            <a:spLocks/>
          </p:cNvSpPr>
          <p:nvPr/>
        </p:nvSpPr>
        <p:spPr>
          <a:xfrm>
            <a:off x="0" y="-7647"/>
            <a:ext cx="7062234" cy="287513"/>
          </a:xfrm>
          <a:prstGeom prst="rect">
            <a:avLst/>
          </a:prstGeom>
          <a:solidFill>
            <a:schemeClr val="accent5">
              <a:lumMod val="40000"/>
              <a:lumOff val="60000"/>
            </a:schemeClr>
          </a:solidFill>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altLang="en-US" sz="1600" b="1" i="1" dirty="0">
                <a:solidFill>
                  <a:schemeClr val="accent3">
                    <a:lumMod val="50000"/>
                  </a:schemeClr>
                </a:solidFill>
                <a:cs typeface="Arial" pitchFamily="34" charset="0"/>
              </a:rPr>
              <a:t>Geophysical logging for coal: 	</a:t>
            </a:r>
            <a:r>
              <a:rPr lang="en-AU" altLang="en-US" sz="1600" b="1" i="1" dirty="0" err="1">
                <a:solidFill>
                  <a:schemeClr val="accent3">
                    <a:lumMod val="50000"/>
                  </a:schemeClr>
                </a:solidFill>
                <a:cs typeface="Arial" pitchFamily="34" charset="0"/>
              </a:rPr>
              <a:t>fullwave</a:t>
            </a:r>
            <a:r>
              <a:rPr lang="en-AU" altLang="en-US" sz="1600" b="1" i="1" dirty="0">
                <a:solidFill>
                  <a:schemeClr val="accent3">
                    <a:lumMod val="50000"/>
                  </a:schemeClr>
                </a:solidFill>
                <a:cs typeface="Arial" pitchFamily="34" charset="0"/>
              </a:rPr>
              <a:t> sonic </a:t>
            </a:r>
            <a:r>
              <a:rPr lang="en-AU" altLang="en-US" sz="1600" b="1" i="1" dirty="0" smtClean="0">
                <a:solidFill>
                  <a:schemeClr val="accent3">
                    <a:lumMod val="50000"/>
                  </a:schemeClr>
                </a:solidFill>
                <a:cs typeface="Arial" pitchFamily="34" charset="0"/>
              </a:rPr>
              <a:t>curves &amp; products</a:t>
            </a:r>
            <a:endParaRPr lang="en-AU" altLang="en-US" sz="1600" b="1" i="1" dirty="0">
              <a:solidFill>
                <a:schemeClr val="accent3">
                  <a:lumMod val="50000"/>
                </a:schemeClr>
              </a:solidFill>
              <a:cs typeface="Arial" pitchFamily="34" charset="0"/>
            </a:endParaRPr>
          </a:p>
        </p:txBody>
      </p:sp>
    </p:spTree>
    <p:extLst>
      <p:ext uri="{BB962C8B-B14F-4D97-AF65-F5344CB8AC3E}">
        <p14:creationId xmlns:p14="http://schemas.microsoft.com/office/powerpoint/2010/main" val="8805062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17315</TotalTime>
  <Words>4540</Words>
  <Application>Microsoft Office PowerPoint</Application>
  <PresentationFormat>On-screen Show (16:9)</PresentationFormat>
  <Paragraphs>559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Machin</dc:creator>
  <cp:lastModifiedBy>Duncan Cogswell</cp:lastModifiedBy>
  <cp:revision>281</cp:revision>
  <cp:lastPrinted>2015-01-28T21:07:54Z</cp:lastPrinted>
  <dcterms:created xsi:type="dcterms:W3CDTF">2014-02-11T00:11:38Z</dcterms:created>
  <dcterms:modified xsi:type="dcterms:W3CDTF">2015-02-13T07:12:15Z</dcterms:modified>
</cp:coreProperties>
</file>