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  <p:sldMasterId id="2147483657" r:id="rId2"/>
    <p:sldMasterId id="2147483659" r:id="rId3"/>
  </p:sldMasterIdLst>
  <p:notesMasterIdLst>
    <p:notesMasterId r:id="rId40"/>
  </p:notesMasterIdLst>
  <p:sldIdLst>
    <p:sldId id="256" r:id="rId4"/>
    <p:sldId id="373" r:id="rId5"/>
    <p:sldId id="345" r:id="rId6"/>
    <p:sldId id="388" r:id="rId7"/>
    <p:sldId id="371" r:id="rId8"/>
    <p:sldId id="380" r:id="rId9"/>
    <p:sldId id="395" r:id="rId10"/>
    <p:sldId id="375" r:id="rId11"/>
    <p:sldId id="381" r:id="rId12"/>
    <p:sldId id="382" r:id="rId13"/>
    <p:sldId id="383" r:id="rId14"/>
    <p:sldId id="377" r:id="rId15"/>
    <p:sldId id="378" r:id="rId16"/>
    <p:sldId id="379" r:id="rId17"/>
    <p:sldId id="376" r:id="rId18"/>
    <p:sldId id="396" r:id="rId19"/>
    <p:sldId id="384" r:id="rId20"/>
    <p:sldId id="398" r:id="rId21"/>
    <p:sldId id="385" r:id="rId22"/>
    <p:sldId id="352" r:id="rId23"/>
    <p:sldId id="355" r:id="rId24"/>
    <p:sldId id="354" r:id="rId25"/>
    <p:sldId id="394" r:id="rId26"/>
    <p:sldId id="397" r:id="rId27"/>
    <p:sldId id="349" r:id="rId28"/>
    <p:sldId id="350" r:id="rId29"/>
    <p:sldId id="351" r:id="rId30"/>
    <p:sldId id="366" r:id="rId31"/>
    <p:sldId id="389" r:id="rId32"/>
    <p:sldId id="390" r:id="rId33"/>
    <p:sldId id="391" r:id="rId34"/>
    <p:sldId id="392" r:id="rId35"/>
    <p:sldId id="393" r:id="rId36"/>
    <p:sldId id="399" r:id="rId37"/>
    <p:sldId id="361" r:id="rId38"/>
    <p:sldId id="300" r:id="rId39"/>
  </p:sldIdLst>
  <p:sldSz cx="9144000" cy="6858000" type="screen4x3"/>
  <p:notesSz cx="7315200" cy="96012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4D4D4F"/>
    <a:srgbClr val="4D4D4D"/>
    <a:srgbClr val="A33F1F"/>
    <a:srgbClr val="006983"/>
    <a:srgbClr val="267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1587" autoAdjust="0"/>
  </p:normalViewPr>
  <p:slideViewPr>
    <p:cSldViewPr>
      <p:cViewPr>
        <p:scale>
          <a:sx n="70" d="100"/>
          <a:sy n="70" d="100"/>
        </p:scale>
        <p:origin x="-10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080"/>
    </p:cViewPr>
  </p:sorterViewPr>
  <p:notesViewPr>
    <p:cSldViewPr>
      <p:cViewPr varScale="1">
        <p:scale>
          <a:sx n="50" d="100"/>
          <a:sy n="50" d="100"/>
        </p:scale>
        <p:origin x="-1964" y="-60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717" cy="48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775" y="0"/>
            <a:ext cx="3170717" cy="48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AU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1963" y="720725"/>
            <a:ext cx="3838575" cy="2878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32216" y="3893913"/>
            <a:ext cx="6450770" cy="498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068"/>
            <a:ext cx="3170717" cy="48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775" y="9119068"/>
            <a:ext cx="3170717" cy="48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CA48CDD-808B-4F16-9C5C-FA0EB0B1C8AF}" type="slidenum">
              <a:rPr lang="en-AU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16404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8CDD-808B-4F16-9C5C-FA0EB0B1C8AF}" type="slidenum">
              <a:rPr lang="en-AU" smtClean="0"/>
              <a:pPr/>
              <a:t>34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088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8CDD-808B-4F16-9C5C-FA0EB0B1C8AF}" type="slidenum">
              <a:rPr lang="en-AU" smtClean="0"/>
              <a:pPr/>
              <a:t>28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0882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8CDD-808B-4F16-9C5C-FA0EB0B1C8AF}" type="slidenum">
              <a:rPr lang="en-AU" smtClean="0"/>
              <a:pPr/>
              <a:t>29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0882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8CDD-808B-4F16-9C5C-FA0EB0B1C8AF}" type="slidenum">
              <a:rPr lang="en-AU" smtClean="0"/>
              <a:pPr/>
              <a:t>30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0882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8CDD-808B-4F16-9C5C-FA0EB0B1C8AF}" type="slidenum">
              <a:rPr lang="en-AU" smtClean="0"/>
              <a:pPr/>
              <a:t>31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088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8CDD-808B-4F16-9C5C-FA0EB0B1C8AF}" type="slidenum">
              <a:rPr lang="en-AU" smtClean="0"/>
              <a:pPr/>
              <a:t>32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0882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8CDD-808B-4F16-9C5C-FA0EB0B1C8AF}" type="slidenum">
              <a:rPr lang="en-AU" smtClean="0"/>
              <a:pPr/>
              <a:t>33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0882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feedback@ga.gov.au</a:t>
            </a:r>
          </a:p>
          <a:p>
            <a:r>
              <a:rPr lang="en-AU" dirty="0"/>
              <a:t>Address:</a:t>
            </a:r>
            <a:r>
              <a:rPr lang="en-AU" b="0" dirty="0"/>
              <a:t> Cnr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3515988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1860550"/>
            <a:ext cx="2057400" cy="2622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1860550"/>
            <a:ext cx="6022975" cy="2622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feedback@ga.gov.au</a:t>
            </a:r>
          </a:p>
          <a:p>
            <a:r>
              <a:rPr lang="en-AU" dirty="0"/>
              <a:t>Address:</a:t>
            </a:r>
            <a:r>
              <a:rPr lang="en-AU" b="0" dirty="0"/>
              <a:t> Cnr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28541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860550"/>
            <a:ext cx="7916862" cy="549275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2482850"/>
            <a:ext cx="7916862" cy="396875"/>
          </a:xfrm>
        </p:spPr>
        <p:txBody>
          <a:bodyPr lIns="90000" tIns="46800" rIns="90000" bIns="46800">
            <a:spAutoFit/>
          </a:bodyPr>
          <a:lstStyle>
            <a:lvl1pPr>
              <a:defRPr sz="2000"/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Insert Title Here &lt;view/master/slidemaster&gt;</a:t>
            </a:r>
          </a:p>
        </p:txBody>
      </p:sp>
    </p:spTree>
    <p:extLst>
      <p:ext uri="{BB962C8B-B14F-4D97-AF65-F5344CB8AC3E}">
        <p14:creationId xmlns:p14="http://schemas.microsoft.com/office/powerpoint/2010/main" val="114202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Insert Title Here &lt;view/master/slidemaster&gt;</a:t>
            </a:r>
          </a:p>
        </p:txBody>
      </p:sp>
    </p:spTree>
    <p:extLst>
      <p:ext uri="{BB962C8B-B14F-4D97-AF65-F5344CB8AC3E}">
        <p14:creationId xmlns:p14="http://schemas.microsoft.com/office/powerpoint/2010/main" val="3183015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Insert Title Here &lt;view/master/slidemaster&gt;</a:t>
            </a:r>
          </a:p>
        </p:txBody>
      </p:sp>
    </p:spTree>
    <p:extLst>
      <p:ext uri="{BB962C8B-B14F-4D97-AF65-F5344CB8AC3E}">
        <p14:creationId xmlns:p14="http://schemas.microsoft.com/office/powerpoint/2010/main" val="2069262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Insert Title Here &lt;view/master/slidemaster&gt;</a:t>
            </a:r>
          </a:p>
        </p:txBody>
      </p:sp>
    </p:spTree>
    <p:extLst>
      <p:ext uri="{BB962C8B-B14F-4D97-AF65-F5344CB8AC3E}">
        <p14:creationId xmlns:p14="http://schemas.microsoft.com/office/powerpoint/2010/main" val="1494492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Insert Title Here &lt;view/master/slidemaster&gt;</a:t>
            </a:r>
          </a:p>
        </p:txBody>
      </p:sp>
    </p:spTree>
    <p:extLst>
      <p:ext uri="{BB962C8B-B14F-4D97-AF65-F5344CB8AC3E}">
        <p14:creationId xmlns:p14="http://schemas.microsoft.com/office/powerpoint/2010/main" val="2991375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Insert Title Here &lt;view/master/slidemaster&gt;</a:t>
            </a:r>
          </a:p>
        </p:txBody>
      </p:sp>
    </p:spTree>
    <p:extLst>
      <p:ext uri="{BB962C8B-B14F-4D97-AF65-F5344CB8AC3E}">
        <p14:creationId xmlns:p14="http://schemas.microsoft.com/office/powerpoint/2010/main" val="1657051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Insert Title Here &lt;view/master/slidemaster&gt;</a:t>
            </a:r>
          </a:p>
        </p:txBody>
      </p:sp>
    </p:spTree>
    <p:extLst>
      <p:ext uri="{BB962C8B-B14F-4D97-AF65-F5344CB8AC3E}">
        <p14:creationId xmlns:p14="http://schemas.microsoft.com/office/powerpoint/2010/main" val="181907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feedback@ga.gov.au</a:t>
            </a:r>
          </a:p>
          <a:p>
            <a:r>
              <a:rPr lang="en-AU" dirty="0"/>
              <a:t>Address:</a:t>
            </a:r>
            <a:r>
              <a:rPr lang="en-AU" b="0" dirty="0"/>
              <a:t> Cnr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2345271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Insert Title Here &lt;view/master/slidemaster&gt;</a:t>
            </a:r>
          </a:p>
        </p:txBody>
      </p:sp>
    </p:spTree>
    <p:extLst>
      <p:ext uri="{BB962C8B-B14F-4D97-AF65-F5344CB8AC3E}">
        <p14:creationId xmlns:p14="http://schemas.microsoft.com/office/powerpoint/2010/main" val="3140121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Insert Title Here &lt;view/master/slidemaster&gt;</a:t>
            </a:r>
          </a:p>
        </p:txBody>
      </p:sp>
    </p:spTree>
    <p:extLst>
      <p:ext uri="{BB962C8B-B14F-4D97-AF65-F5344CB8AC3E}">
        <p14:creationId xmlns:p14="http://schemas.microsoft.com/office/powerpoint/2010/main" val="3529018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5925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5925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Insert Title Here &lt;view/master/slidemaster&gt;</a:t>
            </a:r>
          </a:p>
        </p:txBody>
      </p:sp>
    </p:spTree>
    <p:extLst>
      <p:ext uri="{BB962C8B-B14F-4D97-AF65-F5344CB8AC3E}">
        <p14:creationId xmlns:p14="http://schemas.microsoft.com/office/powerpoint/2010/main" val="1997538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354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3550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2482850"/>
            <a:ext cx="4038600" cy="39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88" y="2482850"/>
            <a:ext cx="4038600" cy="39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6483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8280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9177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12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feedback@ga.gov.au</a:t>
            </a:r>
          </a:p>
          <a:p>
            <a:r>
              <a:rPr lang="en-AU" dirty="0"/>
              <a:t>Address:</a:t>
            </a:r>
            <a:r>
              <a:rPr lang="en-AU" b="0" dirty="0"/>
              <a:t> Cnr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1191223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177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3966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50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1860550"/>
            <a:ext cx="2057400" cy="1019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1860550"/>
            <a:ext cx="6022975" cy="1019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1801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2409825"/>
            <a:ext cx="4038600" cy="207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88" y="2409825"/>
            <a:ext cx="4038600" cy="207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feedback@ga.gov.au</a:t>
            </a:r>
          </a:p>
          <a:p>
            <a:r>
              <a:rPr lang="en-AU" dirty="0"/>
              <a:t>Address:</a:t>
            </a:r>
            <a:r>
              <a:rPr lang="en-AU" b="0" dirty="0"/>
              <a:t> Cnr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180425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feedback@ga.gov.au</a:t>
            </a:r>
          </a:p>
          <a:p>
            <a:r>
              <a:rPr lang="en-AU" dirty="0"/>
              <a:t>Address:</a:t>
            </a:r>
            <a:r>
              <a:rPr lang="en-AU" b="0" dirty="0"/>
              <a:t> Cnr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127198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feedback@ga.gov.au</a:t>
            </a:r>
          </a:p>
          <a:p>
            <a:r>
              <a:rPr lang="en-AU" dirty="0"/>
              <a:t>Address:</a:t>
            </a:r>
            <a:r>
              <a:rPr lang="en-AU" b="0" dirty="0"/>
              <a:t> Cnr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95750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feedback@ga.gov.au</a:t>
            </a:r>
          </a:p>
          <a:p>
            <a:r>
              <a:rPr lang="en-AU" dirty="0"/>
              <a:t>Address:</a:t>
            </a:r>
            <a:r>
              <a:rPr lang="en-AU" b="0" dirty="0"/>
              <a:t> Cnr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195182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feedback@ga.gov.au</a:t>
            </a:r>
          </a:p>
          <a:p>
            <a:r>
              <a:rPr lang="en-AU" dirty="0"/>
              <a:t>Address:</a:t>
            </a:r>
            <a:r>
              <a:rPr lang="en-AU" b="0" dirty="0"/>
              <a:t> Cnr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277696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feedback@ga.gov.au</a:t>
            </a:r>
          </a:p>
          <a:p>
            <a:r>
              <a:rPr lang="en-AU" dirty="0"/>
              <a:t>Address:</a:t>
            </a:r>
            <a:r>
              <a:rPr lang="en-AU" b="0" dirty="0"/>
              <a:t> Cnr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333428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2409825"/>
            <a:ext cx="82296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634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1860550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6350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188" y="5084763"/>
            <a:ext cx="8208962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lnSpc>
                <a:spcPct val="80000"/>
              </a:lnSpc>
              <a:spcBef>
                <a:spcPct val="50000"/>
              </a:spcBef>
              <a:defRPr sz="1700" b="1">
                <a:solidFill>
                  <a:srgbClr val="4D4D4D"/>
                </a:solidFill>
              </a:defRPr>
            </a:lvl1pPr>
          </a:lstStyle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feedback@ga.gov.au</a:t>
            </a:r>
          </a:p>
          <a:p>
            <a:r>
              <a:rPr lang="en-AU" dirty="0"/>
              <a:t>Address:</a:t>
            </a:r>
            <a:r>
              <a:rPr lang="en-AU" b="0" dirty="0"/>
              <a:t> Cnr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eaLnBrk="1" fontAlgn="base" hangingPunct="1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5113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44613" indent="-268288" algn="l" rtl="0" eaLnBrk="1" fontAlgn="base" hangingPunct="1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5925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6459538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Insert Title Here &lt;view/master/slidemaster&gt;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186055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2482850"/>
            <a:ext cx="822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smtClean="0"/>
              <a:t>Click to edit Master Author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860550"/>
            <a:ext cx="7916862" cy="1479509"/>
          </a:xfrm>
          <a:ln/>
        </p:spPr>
        <p:txBody>
          <a:bodyPr/>
          <a:lstStyle/>
          <a:p>
            <a:r>
              <a:rPr lang="en-AU" dirty="0"/>
              <a:t>Monte Carlo (stochastic) inversions - similarities and differences to gradient </a:t>
            </a:r>
            <a:r>
              <a:rPr lang="en-AU" dirty="0" smtClean="0"/>
              <a:t>based methods</a:t>
            </a:r>
            <a:endParaRPr lang="en-US" dirty="0"/>
          </a:p>
        </p:txBody>
      </p:sp>
      <p:sp>
        <p:nvSpPr>
          <p:cNvPr id="3829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250845"/>
            <a:ext cx="7916862" cy="402291"/>
          </a:xfrm>
        </p:spPr>
        <p:txBody>
          <a:bodyPr/>
          <a:lstStyle/>
          <a:p>
            <a:r>
              <a:rPr lang="en-US" smtClean="0"/>
              <a:t>Ross </a:t>
            </a:r>
            <a:r>
              <a:rPr lang="en-US" smtClean="0"/>
              <a:t>C Brodie</a:t>
            </a:r>
            <a:r>
              <a:rPr lang="en-US" dirty="0" smtClean="0"/>
              <a:t>, Geoscience Australia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Monte Carlo methods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Involves the use of random numbers and trials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AU" dirty="0"/>
              <a:t>Not typically suitable for large number of unknowns </a:t>
            </a:r>
            <a:endParaRPr lang="en-AU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AU" dirty="0" smtClean="0"/>
              <a:t>Favoured method of sampling an unknown Posterior PDF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Used in the deterministic framework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dirty="0" smtClean="0"/>
              <a:t>Uniform random search, Simulated annealing, Evolutionary and Genetic algorithms (GA)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Also used in the probabilistic inference framework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dirty="0" smtClean="0"/>
              <a:t>Neighbour algorithm (NA)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dirty="0" smtClean="0"/>
              <a:t>Markov Chain Monte Carlo (McMC)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dirty="0" smtClean="0"/>
              <a:t>Reversible-jump </a:t>
            </a:r>
            <a:r>
              <a:rPr lang="en-AU" dirty="0"/>
              <a:t>Markov Chain Monte Carlo </a:t>
            </a:r>
            <a:r>
              <a:rPr lang="en-AU" dirty="0" smtClean="0"/>
              <a:t>(rj- McMC)</a:t>
            </a:r>
          </a:p>
          <a:p>
            <a:pPr marL="790575" lvl="1" indent="-342900">
              <a:buFont typeface="Arial" pitchFamily="34" charset="0"/>
              <a:buChar char="•"/>
            </a:pPr>
            <a:endParaRPr lang="en-AU" dirty="0" smtClean="0"/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43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970098" cy="4320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Crux of the difference between methods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74" y="1556792"/>
            <a:ext cx="4507826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552" y="5661248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Image of Log Likelihood or Negative of data misfit</a:t>
            </a:r>
          </a:p>
          <a:p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5292080" y="566124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Samples from the Posterior Probability Density Function</a:t>
            </a:r>
            <a:endParaRPr lang="en-AU" dirty="0"/>
          </a:p>
        </p:txBody>
      </p:sp>
      <p:grpSp>
        <p:nvGrpSpPr>
          <p:cNvPr id="35" name="Group 34"/>
          <p:cNvGrpSpPr/>
          <p:nvPr/>
        </p:nvGrpSpPr>
        <p:grpSpPr>
          <a:xfrm>
            <a:off x="611560" y="1800180"/>
            <a:ext cx="3888432" cy="2276892"/>
            <a:chOff x="611560" y="2267580"/>
            <a:chExt cx="3888432" cy="2276892"/>
          </a:xfrm>
        </p:grpSpPr>
        <p:sp>
          <p:nvSpPr>
            <p:cNvPr id="18" name="TextBox 17"/>
            <p:cNvSpPr txBox="1"/>
            <p:nvPr/>
          </p:nvSpPr>
          <p:spPr>
            <a:xfrm>
              <a:off x="2483768" y="2924944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 smtClean="0"/>
                <a:t>Iteration 6</a:t>
              </a:r>
            </a:p>
            <a:p>
              <a:r>
                <a:rPr lang="en-AU" b="1" dirty="0" smtClean="0"/>
                <a:t>Final solution</a:t>
              </a:r>
              <a:endParaRPr lang="en-AU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11560" y="2267580"/>
              <a:ext cx="1797990" cy="2276892"/>
              <a:chOff x="611560" y="2267580"/>
              <a:chExt cx="1797990" cy="2276892"/>
            </a:xfrm>
          </p:grpSpPr>
          <p:sp>
            <p:nvSpPr>
              <p:cNvPr id="3" name="Freeform 2"/>
              <p:cNvSpPr/>
              <p:nvPr/>
            </p:nvSpPr>
            <p:spPr bwMode="auto">
              <a:xfrm>
                <a:off x="1143000" y="2763982"/>
                <a:ext cx="1243940" cy="828305"/>
              </a:xfrm>
              <a:custGeom>
                <a:avLst/>
                <a:gdLst>
                  <a:gd name="connsiteX0" fmla="*/ 0 w 1573480"/>
                  <a:gd name="connsiteY0" fmla="*/ 0 h 831272"/>
                  <a:gd name="connsiteX1" fmla="*/ 522514 w 1573480"/>
                  <a:gd name="connsiteY1" fmla="*/ 362197 h 831272"/>
                  <a:gd name="connsiteX2" fmla="*/ 1116280 w 1573480"/>
                  <a:gd name="connsiteY2" fmla="*/ 296883 h 831272"/>
                  <a:gd name="connsiteX3" fmla="*/ 1570512 w 1573480"/>
                  <a:gd name="connsiteY3" fmla="*/ 831272 h 831272"/>
                  <a:gd name="connsiteX4" fmla="*/ 1573480 w 1573480"/>
                  <a:gd name="connsiteY4" fmla="*/ 831272 h 831272"/>
                  <a:gd name="connsiteX0" fmla="*/ 0 w 1493321"/>
                  <a:gd name="connsiteY0" fmla="*/ 697675 h 697675"/>
                  <a:gd name="connsiteX1" fmla="*/ 442355 w 1493321"/>
                  <a:gd name="connsiteY1" fmla="*/ 65314 h 697675"/>
                  <a:gd name="connsiteX2" fmla="*/ 1036121 w 1493321"/>
                  <a:gd name="connsiteY2" fmla="*/ 0 h 697675"/>
                  <a:gd name="connsiteX3" fmla="*/ 1490353 w 1493321"/>
                  <a:gd name="connsiteY3" fmla="*/ 534389 h 697675"/>
                  <a:gd name="connsiteX4" fmla="*/ 1493321 w 1493321"/>
                  <a:gd name="connsiteY4" fmla="*/ 534389 h 697675"/>
                  <a:gd name="connsiteX0" fmla="*/ 38596 w 1531917"/>
                  <a:gd name="connsiteY0" fmla="*/ 697675 h 697675"/>
                  <a:gd name="connsiteX1" fmla="*/ 0 w 1531917"/>
                  <a:gd name="connsiteY1" fmla="*/ 353291 h 697675"/>
                  <a:gd name="connsiteX2" fmla="*/ 1074717 w 1531917"/>
                  <a:gd name="connsiteY2" fmla="*/ 0 h 697675"/>
                  <a:gd name="connsiteX3" fmla="*/ 1528949 w 1531917"/>
                  <a:gd name="connsiteY3" fmla="*/ 534389 h 697675"/>
                  <a:gd name="connsiteX4" fmla="*/ 1531917 w 1531917"/>
                  <a:gd name="connsiteY4" fmla="*/ 534389 h 697675"/>
                  <a:gd name="connsiteX0" fmla="*/ 38596 w 1531917"/>
                  <a:gd name="connsiteY0" fmla="*/ 697675 h 697675"/>
                  <a:gd name="connsiteX1" fmla="*/ 0 w 1531917"/>
                  <a:gd name="connsiteY1" fmla="*/ 353291 h 697675"/>
                  <a:gd name="connsiteX2" fmla="*/ 540328 w 1531917"/>
                  <a:gd name="connsiteY2" fmla="*/ 178130 h 697675"/>
                  <a:gd name="connsiteX3" fmla="*/ 1074717 w 1531917"/>
                  <a:gd name="connsiteY3" fmla="*/ 0 h 697675"/>
                  <a:gd name="connsiteX4" fmla="*/ 1528949 w 1531917"/>
                  <a:gd name="connsiteY4" fmla="*/ 534389 h 697675"/>
                  <a:gd name="connsiteX5" fmla="*/ 1531917 w 1531917"/>
                  <a:gd name="connsiteY5" fmla="*/ 534389 h 697675"/>
                  <a:gd name="connsiteX0" fmla="*/ 38596 w 1531917"/>
                  <a:gd name="connsiteY0" fmla="*/ 697675 h 697675"/>
                  <a:gd name="connsiteX1" fmla="*/ 0 w 1531917"/>
                  <a:gd name="connsiteY1" fmla="*/ 353291 h 697675"/>
                  <a:gd name="connsiteX2" fmla="*/ 540328 w 1531917"/>
                  <a:gd name="connsiteY2" fmla="*/ 178130 h 697675"/>
                  <a:gd name="connsiteX3" fmla="*/ 1074717 w 1531917"/>
                  <a:gd name="connsiteY3" fmla="*/ 0 h 697675"/>
                  <a:gd name="connsiteX4" fmla="*/ 1318162 w 1531917"/>
                  <a:gd name="connsiteY4" fmla="*/ 287976 h 697675"/>
                  <a:gd name="connsiteX5" fmla="*/ 1528949 w 1531917"/>
                  <a:gd name="connsiteY5" fmla="*/ 534389 h 697675"/>
                  <a:gd name="connsiteX6" fmla="*/ 1531917 w 1531917"/>
                  <a:gd name="connsiteY6" fmla="*/ 534389 h 697675"/>
                  <a:gd name="connsiteX0" fmla="*/ 38596 w 1531917"/>
                  <a:gd name="connsiteY0" fmla="*/ 697675 h 697675"/>
                  <a:gd name="connsiteX1" fmla="*/ 0 w 1531917"/>
                  <a:gd name="connsiteY1" fmla="*/ 353291 h 697675"/>
                  <a:gd name="connsiteX2" fmla="*/ 540328 w 1531917"/>
                  <a:gd name="connsiteY2" fmla="*/ 178130 h 697675"/>
                  <a:gd name="connsiteX3" fmla="*/ 1074717 w 1531917"/>
                  <a:gd name="connsiteY3" fmla="*/ 0 h 697675"/>
                  <a:gd name="connsiteX4" fmla="*/ 1478479 w 1531917"/>
                  <a:gd name="connsiteY4" fmla="*/ 305789 h 697675"/>
                  <a:gd name="connsiteX5" fmla="*/ 1528949 w 1531917"/>
                  <a:gd name="connsiteY5" fmla="*/ 534389 h 697675"/>
                  <a:gd name="connsiteX6" fmla="*/ 1531917 w 1531917"/>
                  <a:gd name="connsiteY6" fmla="*/ 534389 h 697675"/>
                  <a:gd name="connsiteX0" fmla="*/ 38596 w 1588325"/>
                  <a:gd name="connsiteY0" fmla="*/ 697675 h 697675"/>
                  <a:gd name="connsiteX1" fmla="*/ 0 w 1588325"/>
                  <a:gd name="connsiteY1" fmla="*/ 353291 h 697675"/>
                  <a:gd name="connsiteX2" fmla="*/ 540328 w 1588325"/>
                  <a:gd name="connsiteY2" fmla="*/ 178130 h 697675"/>
                  <a:gd name="connsiteX3" fmla="*/ 1074717 w 1588325"/>
                  <a:gd name="connsiteY3" fmla="*/ 0 h 697675"/>
                  <a:gd name="connsiteX4" fmla="*/ 1478479 w 1588325"/>
                  <a:gd name="connsiteY4" fmla="*/ 305789 h 697675"/>
                  <a:gd name="connsiteX5" fmla="*/ 1528949 w 1588325"/>
                  <a:gd name="connsiteY5" fmla="*/ 534389 h 697675"/>
                  <a:gd name="connsiteX6" fmla="*/ 1588325 w 1588325"/>
                  <a:gd name="connsiteY6" fmla="*/ 433449 h 697675"/>
                  <a:gd name="connsiteX0" fmla="*/ 38596 w 1588325"/>
                  <a:gd name="connsiteY0" fmla="*/ 697675 h 697675"/>
                  <a:gd name="connsiteX1" fmla="*/ 0 w 1588325"/>
                  <a:gd name="connsiteY1" fmla="*/ 353291 h 697675"/>
                  <a:gd name="connsiteX2" fmla="*/ 540328 w 1588325"/>
                  <a:gd name="connsiteY2" fmla="*/ 178130 h 697675"/>
                  <a:gd name="connsiteX3" fmla="*/ 1074717 w 1588325"/>
                  <a:gd name="connsiteY3" fmla="*/ 0 h 697675"/>
                  <a:gd name="connsiteX4" fmla="*/ 1478479 w 1588325"/>
                  <a:gd name="connsiteY4" fmla="*/ 305789 h 697675"/>
                  <a:gd name="connsiteX5" fmla="*/ 1333006 w 1588325"/>
                  <a:gd name="connsiteY5" fmla="*/ 540327 h 697675"/>
                  <a:gd name="connsiteX6" fmla="*/ 1588325 w 1588325"/>
                  <a:gd name="connsiteY6" fmla="*/ 433449 h 697675"/>
                  <a:gd name="connsiteX0" fmla="*/ 267196 w 1588325"/>
                  <a:gd name="connsiteY0" fmla="*/ 843147 h 843147"/>
                  <a:gd name="connsiteX1" fmla="*/ 0 w 1588325"/>
                  <a:gd name="connsiteY1" fmla="*/ 353291 h 843147"/>
                  <a:gd name="connsiteX2" fmla="*/ 540328 w 1588325"/>
                  <a:gd name="connsiteY2" fmla="*/ 178130 h 843147"/>
                  <a:gd name="connsiteX3" fmla="*/ 1074717 w 1588325"/>
                  <a:gd name="connsiteY3" fmla="*/ 0 h 843147"/>
                  <a:gd name="connsiteX4" fmla="*/ 1478479 w 1588325"/>
                  <a:gd name="connsiteY4" fmla="*/ 305789 h 843147"/>
                  <a:gd name="connsiteX5" fmla="*/ 1333006 w 1588325"/>
                  <a:gd name="connsiteY5" fmla="*/ 540327 h 843147"/>
                  <a:gd name="connsiteX6" fmla="*/ 1588325 w 1588325"/>
                  <a:gd name="connsiteY6" fmla="*/ 433449 h 843147"/>
                  <a:gd name="connsiteX0" fmla="*/ 237508 w 1558637"/>
                  <a:gd name="connsiteY0" fmla="*/ 843147 h 843147"/>
                  <a:gd name="connsiteX1" fmla="*/ 0 w 1558637"/>
                  <a:gd name="connsiteY1" fmla="*/ 694707 h 843147"/>
                  <a:gd name="connsiteX2" fmla="*/ 510640 w 1558637"/>
                  <a:gd name="connsiteY2" fmla="*/ 178130 h 843147"/>
                  <a:gd name="connsiteX3" fmla="*/ 1045029 w 1558637"/>
                  <a:gd name="connsiteY3" fmla="*/ 0 h 843147"/>
                  <a:gd name="connsiteX4" fmla="*/ 1448791 w 1558637"/>
                  <a:gd name="connsiteY4" fmla="*/ 305789 h 843147"/>
                  <a:gd name="connsiteX5" fmla="*/ 1303318 w 1558637"/>
                  <a:gd name="connsiteY5" fmla="*/ 540327 h 843147"/>
                  <a:gd name="connsiteX6" fmla="*/ 1558637 w 1558637"/>
                  <a:gd name="connsiteY6" fmla="*/ 433449 h 843147"/>
                  <a:gd name="connsiteX0" fmla="*/ 237508 w 1558637"/>
                  <a:gd name="connsiteY0" fmla="*/ 843147 h 1065838"/>
                  <a:gd name="connsiteX1" fmla="*/ 952996 w 1558637"/>
                  <a:gd name="connsiteY1" fmla="*/ 1065810 h 1065838"/>
                  <a:gd name="connsiteX2" fmla="*/ 0 w 1558637"/>
                  <a:gd name="connsiteY2" fmla="*/ 694707 h 1065838"/>
                  <a:gd name="connsiteX3" fmla="*/ 510640 w 1558637"/>
                  <a:gd name="connsiteY3" fmla="*/ 178130 h 1065838"/>
                  <a:gd name="connsiteX4" fmla="*/ 1045029 w 1558637"/>
                  <a:gd name="connsiteY4" fmla="*/ 0 h 1065838"/>
                  <a:gd name="connsiteX5" fmla="*/ 1448791 w 1558637"/>
                  <a:gd name="connsiteY5" fmla="*/ 305789 h 1065838"/>
                  <a:gd name="connsiteX6" fmla="*/ 1303318 w 1558637"/>
                  <a:gd name="connsiteY6" fmla="*/ 540327 h 1065838"/>
                  <a:gd name="connsiteX7" fmla="*/ 1558637 w 1558637"/>
                  <a:gd name="connsiteY7" fmla="*/ 433449 h 1065838"/>
                  <a:gd name="connsiteX0" fmla="*/ 26 w 1321155"/>
                  <a:gd name="connsiteY0" fmla="*/ 843147 h 1065838"/>
                  <a:gd name="connsiteX1" fmla="*/ 715514 w 1321155"/>
                  <a:gd name="connsiteY1" fmla="*/ 1065810 h 1065838"/>
                  <a:gd name="connsiteX2" fmla="*/ 516601 w 1321155"/>
                  <a:gd name="connsiteY2" fmla="*/ 703613 h 1065838"/>
                  <a:gd name="connsiteX3" fmla="*/ 273158 w 1321155"/>
                  <a:gd name="connsiteY3" fmla="*/ 178130 h 1065838"/>
                  <a:gd name="connsiteX4" fmla="*/ 807547 w 1321155"/>
                  <a:gd name="connsiteY4" fmla="*/ 0 h 1065838"/>
                  <a:gd name="connsiteX5" fmla="*/ 1211309 w 1321155"/>
                  <a:gd name="connsiteY5" fmla="*/ 305789 h 1065838"/>
                  <a:gd name="connsiteX6" fmla="*/ 1065836 w 1321155"/>
                  <a:gd name="connsiteY6" fmla="*/ 540327 h 1065838"/>
                  <a:gd name="connsiteX7" fmla="*/ 1321155 w 1321155"/>
                  <a:gd name="connsiteY7" fmla="*/ 433449 h 1065838"/>
                  <a:gd name="connsiteX0" fmla="*/ 477982 w 1047997"/>
                  <a:gd name="connsiteY0" fmla="*/ 1211282 h 1211282"/>
                  <a:gd name="connsiteX1" fmla="*/ 442356 w 1047997"/>
                  <a:gd name="connsiteY1" fmla="*/ 1065810 h 1211282"/>
                  <a:gd name="connsiteX2" fmla="*/ 243443 w 1047997"/>
                  <a:gd name="connsiteY2" fmla="*/ 703613 h 1211282"/>
                  <a:gd name="connsiteX3" fmla="*/ 0 w 1047997"/>
                  <a:gd name="connsiteY3" fmla="*/ 178130 h 1211282"/>
                  <a:gd name="connsiteX4" fmla="*/ 534389 w 1047997"/>
                  <a:gd name="connsiteY4" fmla="*/ 0 h 1211282"/>
                  <a:gd name="connsiteX5" fmla="*/ 938151 w 1047997"/>
                  <a:gd name="connsiteY5" fmla="*/ 305789 h 1211282"/>
                  <a:gd name="connsiteX6" fmla="*/ 792678 w 1047997"/>
                  <a:gd name="connsiteY6" fmla="*/ 540327 h 1211282"/>
                  <a:gd name="connsiteX7" fmla="*/ 1047997 w 1047997"/>
                  <a:gd name="connsiteY7" fmla="*/ 433449 h 1211282"/>
                  <a:gd name="connsiteX0" fmla="*/ 477982 w 1047997"/>
                  <a:gd name="connsiteY0" fmla="*/ 1211282 h 1211282"/>
                  <a:gd name="connsiteX1" fmla="*/ 632361 w 1047997"/>
                  <a:gd name="connsiteY1" fmla="*/ 1175657 h 1211282"/>
                  <a:gd name="connsiteX2" fmla="*/ 243443 w 1047997"/>
                  <a:gd name="connsiteY2" fmla="*/ 703613 h 1211282"/>
                  <a:gd name="connsiteX3" fmla="*/ 0 w 1047997"/>
                  <a:gd name="connsiteY3" fmla="*/ 178130 h 1211282"/>
                  <a:gd name="connsiteX4" fmla="*/ 534389 w 1047997"/>
                  <a:gd name="connsiteY4" fmla="*/ 0 h 1211282"/>
                  <a:gd name="connsiteX5" fmla="*/ 938151 w 1047997"/>
                  <a:gd name="connsiteY5" fmla="*/ 305789 h 1211282"/>
                  <a:gd name="connsiteX6" fmla="*/ 792678 w 1047997"/>
                  <a:gd name="connsiteY6" fmla="*/ 540327 h 1211282"/>
                  <a:gd name="connsiteX7" fmla="*/ 1047997 w 1047997"/>
                  <a:gd name="connsiteY7" fmla="*/ 433449 h 1211282"/>
                  <a:gd name="connsiteX0" fmla="*/ 477982 w 1047997"/>
                  <a:gd name="connsiteY0" fmla="*/ 1211282 h 1211282"/>
                  <a:gd name="connsiteX1" fmla="*/ 632361 w 1047997"/>
                  <a:gd name="connsiteY1" fmla="*/ 1175657 h 1211282"/>
                  <a:gd name="connsiteX2" fmla="*/ 371103 w 1047997"/>
                  <a:gd name="connsiteY2" fmla="*/ 498763 h 1211282"/>
                  <a:gd name="connsiteX3" fmla="*/ 0 w 1047997"/>
                  <a:gd name="connsiteY3" fmla="*/ 178130 h 1211282"/>
                  <a:gd name="connsiteX4" fmla="*/ 534389 w 1047997"/>
                  <a:gd name="connsiteY4" fmla="*/ 0 h 1211282"/>
                  <a:gd name="connsiteX5" fmla="*/ 938151 w 1047997"/>
                  <a:gd name="connsiteY5" fmla="*/ 305789 h 1211282"/>
                  <a:gd name="connsiteX6" fmla="*/ 792678 w 1047997"/>
                  <a:gd name="connsiteY6" fmla="*/ 540327 h 1211282"/>
                  <a:gd name="connsiteX7" fmla="*/ 1047997 w 1047997"/>
                  <a:gd name="connsiteY7" fmla="*/ 433449 h 1211282"/>
                  <a:gd name="connsiteX0" fmla="*/ 477982 w 1047997"/>
                  <a:gd name="connsiteY0" fmla="*/ 1211282 h 1211282"/>
                  <a:gd name="connsiteX1" fmla="*/ 388917 w 1047997"/>
                  <a:gd name="connsiteY1" fmla="*/ 893618 h 1211282"/>
                  <a:gd name="connsiteX2" fmla="*/ 371103 w 1047997"/>
                  <a:gd name="connsiteY2" fmla="*/ 498763 h 1211282"/>
                  <a:gd name="connsiteX3" fmla="*/ 0 w 1047997"/>
                  <a:gd name="connsiteY3" fmla="*/ 178130 h 1211282"/>
                  <a:gd name="connsiteX4" fmla="*/ 534389 w 1047997"/>
                  <a:gd name="connsiteY4" fmla="*/ 0 h 1211282"/>
                  <a:gd name="connsiteX5" fmla="*/ 938151 w 1047997"/>
                  <a:gd name="connsiteY5" fmla="*/ 305789 h 1211282"/>
                  <a:gd name="connsiteX6" fmla="*/ 792678 w 1047997"/>
                  <a:gd name="connsiteY6" fmla="*/ 540327 h 1211282"/>
                  <a:gd name="connsiteX7" fmla="*/ 1047997 w 1047997"/>
                  <a:gd name="connsiteY7" fmla="*/ 433449 h 1211282"/>
                  <a:gd name="connsiteX0" fmla="*/ 109846 w 1047997"/>
                  <a:gd name="connsiteY0" fmla="*/ 967838 h 967838"/>
                  <a:gd name="connsiteX1" fmla="*/ 388917 w 1047997"/>
                  <a:gd name="connsiteY1" fmla="*/ 893618 h 967838"/>
                  <a:gd name="connsiteX2" fmla="*/ 371103 w 1047997"/>
                  <a:gd name="connsiteY2" fmla="*/ 498763 h 967838"/>
                  <a:gd name="connsiteX3" fmla="*/ 0 w 1047997"/>
                  <a:gd name="connsiteY3" fmla="*/ 178130 h 967838"/>
                  <a:gd name="connsiteX4" fmla="*/ 534389 w 1047997"/>
                  <a:gd name="connsiteY4" fmla="*/ 0 h 967838"/>
                  <a:gd name="connsiteX5" fmla="*/ 938151 w 1047997"/>
                  <a:gd name="connsiteY5" fmla="*/ 305789 h 967838"/>
                  <a:gd name="connsiteX6" fmla="*/ 792678 w 1047997"/>
                  <a:gd name="connsiteY6" fmla="*/ 540327 h 967838"/>
                  <a:gd name="connsiteX7" fmla="*/ 1047997 w 1047997"/>
                  <a:gd name="connsiteY7" fmla="*/ 433449 h 967838"/>
                  <a:gd name="connsiteX0" fmla="*/ 264225 w 1202376"/>
                  <a:gd name="connsiteY0" fmla="*/ 967838 h 967838"/>
                  <a:gd name="connsiteX1" fmla="*/ 0 w 1202376"/>
                  <a:gd name="connsiteY1" fmla="*/ 709550 h 967838"/>
                  <a:gd name="connsiteX2" fmla="*/ 525482 w 1202376"/>
                  <a:gd name="connsiteY2" fmla="*/ 498763 h 967838"/>
                  <a:gd name="connsiteX3" fmla="*/ 154379 w 1202376"/>
                  <a:gd name="connsiteY3" fmla="*/ 178130 h 967838"/>
                  <a:gd name="connsiteX4" fmla="*/ 688768 w 1202376"/>
                  <a:gd name="connsiteY4" fmla="*/ 0 h 967838"/>
                  <a:gd name="connsiteX5" fmla="*/ 1092530 w 1202376"/>
                  <a:gd name="connsiteY5" fmla="*/ 305789 h 967838"/>
                  <a:gd name="connsiteX6" fmla="*/ 947057 w 1202376"/>
                  <a:gd name="connsiteY6" fmla="*/ 540327 h 967838"/>
                  <a:gd name="connsiteX7" fmla="*/ 1202376 w 1202376"/>
                  <a:gd name="connsiteY7" fmla="*/ 433449 h 967838"/>
                  <a:gd name="connsiteX0" fmla="*/ 305789 w 1243940"/>
                  <a:gd name="connsiteY0" fmla="*/ 967838 h 967838"/>
                  <a:gd name="connsiteX1" fmla="*/ 41564 w 1243940"/>
                  <a:gd name="connsiteY1" fmla="*/ 709550 h 967838"/>
                  <a:gd name="connsiteX2" fmla="*/ 0 w 1243940"/>
                  <a:gd name="connsiteY2" fmla="*/ 353291 h 967838"/>
                  <a:gd name="connsiteX3" fmla="*/ 195943 w 1243940"/>
                  <a:gd name="connsiteY3" fmla="*/ 178130 h 967838"/>
                  <a:gd name="connsiteX4" fmla="*/ 730332 w 1243940"/>
                  <a:gd name="connsiteY4" fmla="*/ 0 h 967838"/>
                  <a:gd name="connsiteX5" fmla="*/ 1134094 w 1243940"/>
                  <a:gd name="connsiteY5" fmla="*/ 305789 h 967838"/>
                  <a:gd name="connsiteX6" fmla="*/ 988621 w 1243940"/>
                  <a:gd name="connsiteY6" fmla="*/ 540327 h 967838"/>
                  <a:gd name="connsiteX7" fmla="*/ 1243940 w 1243940"/>
                  <a:gd name="connsiteY7" fmla="*/ 433449 h 967838"/>
                  <a:gd name="connsiteX0" fmla="*/ 305789 w 1243940"/>
                  <a:gd name="connsiteY0" fmla="*/ 967838 h 967838"/>
                  <a:gd name="connsiteX1" fmla="*/ 41564 w 1243940"/>
                  <a:gd name="connsiteY1" fmla="*/ 709550 h 967838"/>
                  <a:gd name="connsiteX2" fmla="*/ 0 w 1243940"/>
                  <a:gd name="connsiteY2" fmla="*/ 353291 h 967838"/>
                  <a:gd name="connsiteX3" fmla="*/ 195943 w 1243940"/>
                  <a:gd name="connsiteY3" fmla="*/ 178130 h 967838"/>
                  <a:gd name="connsiteX4" fmla="*/ 243444 w 1243940"/>
                  <a:gd name="connsiteY4" fmla="*/ 50469 h 967838"/>
                  <a:gd name="connsiteX5" fmla="*/ 730332 w 1243940"/>
                  <a:gd name="connsiteY5" fmla="*/ 0 h 967838"/>
                  <a:gd name="connsiteX6" fmla="*/ 1134094 w 1243940"/>
                  <a:gd name="connsiteY6" fmla="*/ 305789 h 967838"/>
                  <a:gd name="connsiteX7" fmla="*/ 988621 w 1243940"/>
                  <a:gd name="connsiteY7" fmla="*/ 540327 h 967838"/>
                  <a:gd name="connsiteX8" fmla="*/ 1243940 w 1243940"/>
                  <a:gd name="connsiteY8" fmla="*/ 433449 h 967838"/>
                  <a:gd name="connsiteX0" fmla="*/ 305789 w 1243940"/>
                  <a:gd name="connsiteY0" fmla="*/ 967838 h 967838"/>
                  <a:gd name="connsiteX1" fmla="*/ 41564 w 1243940"/>
                  <a:gd name="connsiteY1" fmla="*/ 709550 h 967838"/>
                  <a:gd name="connsiteX2" fmla="*/ 0 w 1243940"/>
                  <a:gd name="connsiteY2" fmla="*/ 353291 h 967838"/>
                  <a:gd name="connsiteX3" fmla="*/ 148441 w 1243940"/>
                  <a:gd name="connsiteY3" fmla="*/ 142504 h 967838"/>
                  <a:gd name="connsiteX4" fmla="*/ 243444 w 1243940"/>
                  <a:gd name="connsiteY4" fmla="*/ 50469 h 967838"/>
                  <a:gd name="connsiteX5" fmla="*/ 730332 w 1243940"/>
                  <a:gd name="connsiteY5" fmla="*/ 0 h 967838"/>
                  <a:gd name="connsiteX6" fmla="*/ 1134094 w 1243940"/>
                  <a:gd name="connsiteY6" fmla="*/ 305789 h 967838"/>
                  <a:gd name="connsiteX7" fmla="*/ 988621 w 1243940"/>
                  <a:gd name="connsiteY7" fmla="*/ 540327 h 967838"/>
                  <a:gd name="connsiteX8" fmla="*/ 1243940 w 1243940"/>
                  <a:gd name="connsiteY8" fmla="*/ 433449 h 967838"/>
                  <a:gd name="connsiteX0" fmla="*/ 305789 w 1243940"/>
                  <a:gd name="connsiteY0" fmla="*/ 967838 h 967838"/>
                  <a:gd name="connsiteX1" fmla="*/ 41564 w 1243940"/>
                  <a:gd name="connsiteY1" fmla="*/ 709550 h 967838"/>
                  <a:gd name="connsiteX2" fmla="*/ 0 w 1243940"/>
                  <a:gd name="connsiteY2" fmla="*/ 353291 h 967838"/>
                  <a:gd name="connsiteX3" fmla="*/ 148441 w 1243940"/>
                  <a:gd name="connsiteY3" fmla="*/ 142504 h 967838"/>
                  <a:gd name="connsiteX4" fmla="*/ 243444 w 1243940"/>
                  <a:gd name="connsiteY4" fmla="*/ 50469 h 967838"/>
                  <a:gd name="connsiteX5" fmla="*/ 730332 w 1243940"/>
                  <a:gd name="connsiteY5" fmla="*/ 0 h 967838"/>
                  <a:gd name="connsiteX6" fmla="*/ 887681 w 1243940"/>
                  <a:gd name="connsiteY6" fmla="*/ 305789 h 967838"/>
                  <a:gd name="connsiteX7" fmla="*/ 988621 w 1243940"/>
                  <a:gd name="connsiteY7" fmla="*/ 540327 h 967838"/>
                  <a:gd name="connsiteX8" fmla="*/ 1243940 w 1243940"/>
                  <a:gd name="connsiteY8" fmla="*/ 433449 h 967838"/>
                  <a:gd name="connsiteX0" fmla="*/ 305789 w 1243940"/>
                  <a:gd name="connsiteY0" fmla="*/ 967838 h 967838"/>
                  <a:gd name="connsiteX1" fmla="*/ 41564 w 1243940"/>
                  <a:gd name="connsiteY1" fmla="*/ 709550 h 967838"/>
                  <a:gd name="connsiteX2" fmla="*/ 0 w 1243940"/>
                  <a:gd name="connsiteY2" fmla="*/ 353291 h 967838"/>
                  <a:gd name="connsiteX3" fmla="*/ 148441 w 1243940"/>
                  <a:gd name="connsiteY3" fmla="*/ 142504 h 967838"/>
                  <a:gd name="connsiteX4" fmla="*/ 243444 w 1243940"/>
                  <a:gd name="connsiteY4" fmla="*/ 50469 h 967838"/>
                  <a:gd name="connsiteX5" fmla="*/ 730332 w 1243940"/>
                  <a:gd name="connsiteY5" fmla="*/ 0 h 967838"/>
                  <a:gd name="connsiteX6" fmla="*/ 887681 w 1243940"/>
                  <a:gd name="connsiteY6" fmla="*/ 305789 h 967838"/>
                  <a:gd name="connsiteX7" fmla="*/ 988621 w 1243940"/>
                  <a:gd name="connsiteY7" fmla="*/ 540327 h 967838"/>
                  <a:gd name="connsiteX8" fmla="*/ 1243940 w 1243940"/>
                  <a:gd name="connsiteY8" fmla="*/ 433449 h 967838"/>
                  <a:gd name="connsiteX0" fmla="*/ 305789 w 1243940"/>
                  <a:gd name="connsiteY0" fmla="*/ 917369 h 917369"/>
                  <a:gd name="connsiteX1" fmla="*/ 41564 w 1243940"/>
                  <a:gd name="connsiteY1" fmla="*/ 659081 h 917369"/>
                  <a:gd name="connsiteX2" fmla="*/ 0 w 1243940"/>
                  <a:gd name="connsiteY2" fmla="*/ 302822 h 917369"/>
                  <a:gd name="connsiteX3" fmla="*/ 148441 w 1243940"/>
                  <a:gd name="connsiteY3" fmla="*/ 92035 h 917369"/>
                  <a:gd name="connsiteX4" fmla="*/ 243444 w 1243940"/>
                  <a:gd name="connsiteY4" fmla="*/ 0 h 917369"/>
                  <a:gd name="connsiteX5" fmla="*/ 682831 w 1243940"/>
                  <a:gd name="connsiteY5" fmla="*/ 38596 h 917369"/>
                  <a:gd name="connsiteX6" fmla="*/ 887681 w 1243940"/>
                  <a:gd name="connsiteY6" fmla="*/ 255320 h 917369"/>
                  <a:gd name="connsiteX7" fmla="*/ 988621 w 1243940"/>
                  <a:gd name="connsiteY7" fmla="*/ 489858 h 917369"/>
                  <a:gd name="connsiteX8" fmla="*/ 1243940 w 1243940"/>
                  <a:gd name="connsiteY8" fmla="*/ 382980 h 917369"/>
                  <a:gd name="connsiteX0" fmla="*/ 305789 w 1243940"/>
                  <a:gd name="connsiteY0" fmla="*/ 917369 h 917369"/>
                  <a:gd name="connsiteX1" fmla="*/ 41564 w 1243940"/>
                  <a:gd name="connsiteY1" fmla="*/ 659081 h 917369"/>
                  <a:gd name="connsiteX2" fmla="*/ 0 w 1243940"/>
                  <a:gd name="connsiteY2" fmla="*/ 302822 h 917369"/>
                  <a:gd name="connsiteX3" fmla="*/ 148441 w 1243940"/>
                  <a:gd name="connsiteY3" fmla="*/ 92035 h 917369"/>
                  <a:gd name="connsiteX4" fmla="*/ 243444 w 1243940"/>
                  <a:gd name="connsiteY4" fmla="*/ 0 h 917369"/>
                  <a:gd name="connsiteX5" fmla="*/ 682831 w 1243940"/>
                  <a:gd name="connsiteY5" fmla="*/ 38596 h 917369"/>
                  <a:gd name="connsiteX6" fmla="*/ 887681 w 1243940"/>
                  <a:gd name="connsiteY6" fmla="*/ 255320 h 917369"/>
                  <a:gd name="connsiteX7" fmla="*/ 988621 w 1243940"/>
                  <a:gd name="connsiteY7" fmla="*/ 489858 h 917369"/>
                  <a:gd name="connsiteX8" fmla="*/ 1243940 w 1243940"/>
                  <a:gd name="connsiteY8" fmla="*/ 382980 h 917369"/>
                  <a:gd name="connsiteX0" fmla="*/ 305789 w 1243940"/>
                  <a:gd name="connsiteY0" fmla="*/ 917369 h 917369"/>
                  <a:gd name="connsiteX1" fmla="*/ 41564 w 1243940"/>
                  <a:gd name="connsiteY1" fmla="*/ 659081 h 917369"/>
                  <a:gd name="connsiteX2" fmla="*/ 0 w 1243940"/>
                  <a:gd name="connsiteY2" fmla="*/ 302822 h 917369"/>
                  <a:gd name="connsiteX3" fmla="*/ 148441 w 1243940"/>
                  <a:gd name="connsiteY3" fmla="*/ 92035 h 917369"/>
                  <a:gd name="connsiteX4" fmla="*/ 243444 w 1243940"/>
                  <a:gd name="connsiteY4" fmla="*/ 0 h 917369"/>
                  <a:gd name="connsiteX5" fmla="*/ 682831 w 1243940"/>
                  <a:gd name="connsiteY5" fmla="*/ 38596 h 917369"/>
                  <a:gd name="connsiteX6" fmla="*/ 988621 w 1243940"/>
                  <a:gd name="connsiteY6" fmla="*/ 489858 h 917369"/>
                  <a:gd name="connsiteX7" fmla="*/ 1243940 w 1243940"/>
                  <a:gd name="connsiteY7" fmla="*/ 382980 h 917369"/>
                  <a:gd name="connsiteX0" fmla="*/ 305789 w 1243940"/>
                  <a:gd name="connsiteY0" fmla="*/ 917369 h 917369"/>
                  <a:gd name="connsiteX1" fmla="*/ 41564 w 1243940"/>
                  <a:gd name="connsiteY1" fmla="*/ 659081 h 917369"/>
                  <a:gd name="connsiteX2" fmla="*/ 0 w 1243940"/>
                  <a:gd name="connsiteY2" fmla="*/ 302822 h 917369"/>
                  <a:gd name="connsiteX3" fmla="*/ 148441 w 1243940"/>
                  <a:gd name="connsiteY3" fmla="*/ 92035 h 917369"/>
                  <a:gd name="connsiteX4" fmla="*/ 243444 w 1243940"/>
                  <a:gd name="connsiteY4" fmla="*/ 0 h 917369"/>
                  <a:gd name="connsiteX5" fmla="*/ 682831 w 1243940"/>
                  <a:gd name="connsiteY5" fmla="*/ 38596 h 917369"/>
                  <a:gd name="connsiteX6" fmla="*/ 997528 w 1243940"/>
                  <a:gd name="connsiteY6" fmla="*/ 362198 h 917369"/>
                  <a:gd name="connsiteX7" fmla="*/ 1243940 w 1243940"/>
                  <a:gd name="connsiteY7" fmla="*/ 382980 h 917369"/>
                  <a:gd name="connsiteX0" fmla="*/ 305789 w 1243940"/>
                  <a:gd name="connsiteY0" fmla="*/ 917369 h 917369"/>
                  <a:gd name="connsiteX1" fmla="*/ 41564 w 1243940"/>
                  <a:gd name="connsiteY1" fmla="*/ 659081 h 917369"/>
                  <a:gd name="connsiteX2" fmla="*/ 0 w 1243940"/>
                  <a:gd name="connsiteY2" fmla="*/ 302822 h 917369"/>
                  <a:gd name="connsiteX3" fmla="*/ 148441 w 1243940"/>
                  <a:gd name="connsiteY3" fmla="*/ 92035 h 917369"/>
                  <a:gd name="connsiteX4" fmla="*/ 243444 w 1243940"/>
                  <a:gd name="connsiteY4" fmla="*/ 0 h 917369"/>
                  <a:gd name="connsiteX5" fmla="*/ 682831 w 1243940"/>
                  <a:gd name="connsiteY5" fmla="*/ 38596 h 917369"/>
                  <a:gd name="connsiteX6" fmla="*/ 997528 w 1243940"/>
                  <a:gd name="connsiteY6" fmla="*/ 362198 h 917369"/>
                  <a:gd name="connsiteX7" fmla="*/ 1243940 w 1243940"/>
                  <a:gd name="connsiteY7" fmla="*/ 382980 h 917369"/>
                  <a:gd name="connsiteX0" fmla="*/ 305789 w 1243940"/>
                  <a:gd name="connsiteY0" fmla="*/ 917369 h 917369"/>
                  <a:gd name="connsiteX1" fmla="*/ 41564 w 1243940"/>
                  <a:gd name="connsiteY1" fmla="*/ 659081 h 917369"/>
                  <a:gd name="connsiteX2" fmla="*/ 0 w 1243940"/>
                  <a:gd name="connsiteY2" fmla="*/ 302822 h 917369"/>
                  <a:gd name="connsiteX3" fmla="*/ 148441 w 1243940"/>
                  <a:gd name="connsiteY3" fmla="*/ 92035 h 917369"/>
                  <a:gd name="connsiteX4" fmla="*/ 243444 w 1243940"/>
                  <a:gd name="connsiteY4" fmla="*/ 0 h 917369"/>
                  <a:gd name="connsiteX5" fmla="*/ 682831 w 1243940"/>
                  <a:gd name="connsiteY5" fmla="*/ 38596 h 917369"/>
                  <a:gd name="connsiteX6" fmla="*/ 997528 w 1243940"/>
                  <a:gd name="connsiteY6" fmla="*/ 362198 h 917369"/>
                  <a:gd name="connsiteX7" fmla="*/ 1243940 w 1243940"/>
                  <a:gd name="connsiteY7" fmla="*/ 382980 h 917369"/>
                  <a:gd name="connsiteX0" fmla="*/ 210786 w 1243940"/>
                  <a:gd name="connsiteY0" fmla="*/ 828305 h 828305"/>
                  <a:gd name="connsiteX1" fmla="*/ 41564 w 1243940"/>
                  <a:gd name="connsiteY1" fmla="*/ 659081 h 828305"/>
                  <a:gd name="connsiteX2" fmla="*/ 0 w 1243940"/>
                  <a:gd name="connsiteY2" fmla="*/ 302822 h 828305"/>
                  <a:gd name="connsiteX3" fmla="*/ 148441 w 1243940"/>
                  <a:gd name="connsiteY3" fmla="*/ 92035 h 828305"/>
                  <a:gd name="connsiteX4" fmla="*/ 243444 w 1243940"/>
                  <a:gd name="connsiteY4" fmla="*/ 0 h 828305"/>
                  <a:gd name="connsiteX5" fmla="*/ 682831 w 1243940"/>
                  <a:gd name="connsiteY5" fmla="*/ 38596 h 828305"/>
                  <a:gd name="connsiteX6" fmla="*/ 997528 w 1243940"/>
                  <a:gd name="connsiteY6" fmla="*/ 362198 h 828305"/>
                  <a:gd name="connsiteX7" fmla="*/ 1243940 w 1243940"/>
                  <a:gd name="connsiteY7" fmla="*/ 382980 h 82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3940" h="828305">
                    <a:moveTo>
                      <a:pt x="210786" y="828305"/>
                    </a:moveTo>
                    <a:cubicBezTo>
                      <a:pt x="205838" y="825336"/>
                      <a:pt x="46512" y="662050"/>
                      <a:pt x="41564" y="659081"/>
                    </a:cubicBezTo>
                    <a:lnTo>
                      <a:pt x="0" y="302822"/>
                    </a:lnTo>
                    <a:lnTo>
                      <a:pt x="148441" y="92035"/>
                    </a:lnTo>
                    <a:cubicBezTo>
                      <a:pt x="151410" y="92035"/>
                      <a:pt x="240475" y="0"/>
                      <a:pt x="243444" y="0"/>
                    </a:cubicBezTo>
                    <a:lnTo>
                      <a:pt x="682831" y="38596"/>
                    </a:lnTo>
                    <a:cubicBezTo>
                      <a:pt x="807027" y="120239"/>
                      <a:pt x="990106" y="358240"/>
                      <a:pt x="997528" y="362198"/>
                    </a:cubicBezTo>
                    <a:cubicBezTo>
                      <a:pt x="990600" y="360218"/>
                      <a:pt x="1161803" y="376053"/>
                      <a:pt x="1243940" y="38298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11560" y="3790781"/>
                <a:ext cx="16443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b="1" dirty="0" smtClean="0"/>
                  <a:t>Iteration 0</a:t>
                </a:r>
              </a:p>
              <a:p>
                <a:r>
                  <a:rPr lang="en-AU" b="1" dirty="0" smtClean="0"/>
                  <a:t>Initial guess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780456" y="3805808"/>
                <a:ext cx="36004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AU" sz="2400" b="1" dirty="0" smtClean="0"/>
              </a:p>
              <a:p>
                <a:endParaRPr lang="en-AU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95393" y="2267580"/>
                <a:ext cx="16443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b="1" dirty="0" smtClean="0"/>
                  <a:t>Iteration  3</a:t>
                </a:r>
                <a:endParaRPr lang="en-AU" dirty="0"/>
              </a:p>
            </p:txBody>
          </p:sp>
          <p:cxnSp>
            <p:nvCxnSpPr>
              <p:cNvPr id="20" name="Straight Connector 19"/>
              <p:cNvCxnSpPr/>
              <p:nvPr/>
            </p:nvCxnSpPr>
            <p:spPr bwMode="auto">
              <a:xfrm flipH="1" flipV="1">
                <a:off x="1352598" y="3645024"/>
                <a:ext cx="51050" cy="26876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H="1" flipV="1">
                <a:off x="1331640" y="2564904"/>
                <a:ext cx="51050" cy="21602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6" name="Oval 25"/>
              <p:cNvSpPr/>
              <p:nvPr/>
            </p:nvSpPr>
            <p:spPr bwMode="auto">
              <a:xfrm>
                <a:off x="1331640" y="3571275"/>
                <a:ext cx="72008" cy="73749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1115616" y="2996952"/>
                <a:ext cx="72008" cy="73749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1151620" y="3390384"/>
                <a:ext cx="72008" cy="73749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2337542" y="3105847"/>
                <a:ext cx="72008" cy="73749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1342119" y="2744053"/>
                <a:ext cx="72008" cy="73749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2079989" y="3068973"/>
                <a:ext cx="72008" cy="73749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1797020" y="2777827"/>
                <a:ext cx="72008" cy="73749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539552" y="98072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Gradient based method</a:t>
            </a:r>
            <a:endParaRPr lang="en-AU" dirty="0"/>
          </a:p>
        </p:txBody>
      </p:sp>
      <p:sp>
        <p:nvSpPr>
          <p:cNvPr id="37" name="TextBox 36"/>
          <p:cNvSpPr txBox="1"/>
          <p:nvPr/>
        </p:nvSpPr>
        <p:spPr>
          <a:xfrm>
            <a:off x="5292080" y="9807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Monte Carlo sampling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01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92443"/>
          </a:xfrm>
        </p:spPr>
        <p:txBody>
          <a:bodyPr/>
          <a:lstStyle/>
          <a:p>
            <a:r>
              <a:rPr lang="en-AU" dirty="0" smtClean="0"/>
              <a:t>Linear data-model relationship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Quadratic objective function surface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/>
              <a:t>S</a:t>
            </a:r>
            <a:r>
              <a:rPr lang="en-AU" dirty="0" smtClean="0"/>
              <a:t>ingle minimum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Gradient based methods are the most suitable solution method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Monte Carlo methods are not justified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039" y="3258000"/>
            <a:ext cx="367792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59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92443"/>
          </a:xfrm>
        </p:spPr>
        <p:txBody>
          <a:bodyPr/>
          <a:lstStyle/>
          <a:p>
            <a:r>
              <a:rPr lang="en-AU" dirty="0" smtClean="0"/>
              <a:t>Weakly non-linear data-model relationship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More complicated objective function surface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Multiple minima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Gradient methods are possible by linearizing the problem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Gradient methods can get stuck in local minima, whereas Monte Carlo methods can climb out of local minima and explore multiple feasible regions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694" y="3700737"/>
            <a:ext cx="3852613" cy="31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92443"/>
          </a:xfrm>
        </p:spPr>
        <p:txBody>
          <a:bodyPr/>
          <a:lstStyle/>
          <a:p>
            <a:r>
              <a:rPr lang="en-AU" dirty="0" smtClean="0"/>
              <a:t>Strongly non-linear data-model relationship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Extremely complicated objective function surface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Multiple minima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Gradient based methods are useless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Monte Carlo methods can give good results</a:t>
            </a:r>
          </a:p>
          <a:p>
            <a:pPr marL="342900" indent="-342900">
              <a:buFont typeface="Arial" pitchFamily="34" charset="0"/>
              <a:buChar char="•"/>
            </a:pPr>
            <a:endParaRPr lang="en-AU" dirty="0" smtClean="0"/>
          </a:p>
          <a:p>
            <a:pPr marL="342900" indent="-342900">
              <a:buFont typeface="Arial" pitchFamily="34" charset="0"/>
              <a:buChar char="•"/>
            </a:pPr>
            <a:endParaRPr lang="en-AU" dirty="0" smtClean="0"/>
          </a:p>
          <a:p>
            <a:pPr marL="342900" indent="-342900">
              <a:buFont typeface="Arial" pitchFamily="34" charset="0"/>
              <a:buChar char="•"/>
            </a:pPr>
            <a:endParaRPr lang="en-AU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36" y="3258000"/>
            <a:ext cx="411612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Derivatives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Gradient based methods require that the data </a:t>
            </a:r>
            <a:r>
              <a:rPr lang="en-AU" dirty="0"/>
              <a:t>forward model must be differentiable (analytically or numerically) </a:t>
            </a:r>
            <a:r>
              <a:rPr lang="en-AU" dirty="0" smtClean="0"/>
              <a:t>with respect to the unknown </a:t>
            </a:r>
            <a:r>
              <a:rPr lang="en-AU" dirty="0"/>
              <a:t>model </a:t>
            </a:r>
            <a:r>
              <a:rPr lang="en-AU" dirty="0" smtClean="0"/>
              <a:t>parameters.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Monte Carlo methods do not in general require derivatives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Monte Carlo methods can thus usually be applied to more complex data-model relationships and it is easier to use more sophisticated objective functions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Monte Carlo do not require large memory matrix inversions or solvers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Monte Carlo methods are often easier to code up</a:t>
            </a:r>
            <a:endParaRPr lang="en-AU" dirty="0"/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433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Number of unknowns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Gradient based methods can handle millions of unknown parameters to be solved for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The amount of work to be done in Monte Carlo methods increases with the power of the number unknowns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Monte Carlo methods are thus usually only suited to problems with less than 10s or perhaps 100s of unknowns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What about software like GeoModeller?  ... it is more a model refinement code than a full parameter search algorithm</a:t>
            </a:r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pic>
        <p:nvPicPr>
          <p:cNvPr id="5" name="Picture 4" descr="conventional_lci_sci_holis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22165"/>
            <a:ext cx="4220852" cy="253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7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Computation time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Monte Carlo methods require vastly more computation time than gradient based methods for optimization problems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This is even more pronounced for the probabilistic inference framework where we wish to properly sample the posterior PDF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For example, the deterministic gradient based inversion of a single 1D time domain AEM sounding may take ~3 seconds but may take about 30 minutes or more to perform, a full probabilistic inference rj-McMC inversion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64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Uncertainty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There are good methods for estimating uncertainty, trade-offs and </a:t>
            </a:r>
            <a:r>
              <a:rPr lang="en-AU" dirty="0"/>
              <a:t>resolution </a:t>
            </a:r>
            <a:r>
              <a:rPr lang="en-AU" dirty="0" smtClean="0"/>
              <a:t>for </a:t>
            </a:r>
            <a:r>
              <a:rPr lang="en-AU" dirty="0"/>
              <a:t>gradient based linear </a:t>
            </a:r>
            <a:r>
              <a:rPr lang="en-AU" dirty="0" smtClean="0"/>
              <a:t>problems - e.g., from the posterior model covariance and resolution matrices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These can also be applied to weakly non-linear problems but the uncertainty estimates will not necessarily be accurate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Uncertainty estimates are biased by the regularization that is applied and are likely to be overly optimistic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Probabilistic inference methods provide a more robust means of estimating uncertainty and non-uniqueness than deterministic methods</a:t>
            </a:r>
          </a:p>
          <a:p>
            <a:pPr marL="342900" indent="-342900">
              <a:buFont typeface="Arial" pitchFamily="34" charset="0"/>
              <a:buChar char="•"/>
            </a:pP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121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Non-uniqueness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107"/>
            <a:ext cx="4600040" cy="525621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4211960" y="1766426"/>
            <a:ext cx="4536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 smtClean="0"/>
              <a:t>A small subset of 3 (left) and 15 layer models (right) that all fit the synthetic data within the prescribed noise levels</a:t>
            </a:r>
            <a:endParaRPr lang="en-AU" sz="2200" b="1" dirty="0"/>
          </a:p>
        </p:txBody>
      </p:sp>
    </p:spTree>
    <p:extLst>
      <p:ext uri="{BB962C8B-B14F-4D97-AF65-F5344CB8AC3E}">
        <p14:creationId xmlns:p14="http://schemas.microsoft.com/office/powerpoint/2010/main" val="27164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2754354"/>
            <a:ext cx="7916862" cy="2402838"/>
          </a:xfrm>
          <a:ln/>
        </p:spPr>
        <p:txBody>
          <a:bodyPr/>
          <a:lstStyle/>
          <a:p>
            <a:r>
              <a:rPr lang="en-AU" dirty="0" smtClean="0"/>
              <a:t>Probabilistic framework </a:t>
            </a:r>
            <a:r>
              <a:rPr lang="en-AU" dirty="0"/>
              <a:t>- similarities and differences to </a:t>
            </a:r>
            <a:r>
              <a:rPr lang="en-AU" dirty="0" smtClean="0"/>
              <a:t>the deterministic framework</a:t>
            </a:r>
            <a:br>
              <a:rPr lang="en-AU" dirty="0" smtClean="0"/>
            </a:b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Direct search methods - similarities </a:t>
            </a:r>
            <a:r>
              <a:rPr lang="en-AU" dirty="0"/>
              <a:t>and differences to </a:t>
            </a:r>
            <a:r>
              <a:rPr lang="en-AU" dirty="0" smtClean="0"/>
              <a:t>gradient based methods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11188" y="1916832"/>
            <a:ext cx="7916862" cy="402291"/>
          </a:xfrm>
        </p:spPr>
        <p:txBody>
          <a:bodyPr/>
          <a:lstStyle/>
          <a:p>
            <a:r>
              <a:rPr lang="en-AU" dirty="0" smtClean="0"/>
              <a:t>Or should that have been?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600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92443"/>
          </a:xfrm>
        </p:spPr>
        <p:txBody>
          <a:bodyPr/>
          <a:lstStyle/>
          <a:p>
            <a:r>
              <a:rPr lang="en-AU" dirty="0" smtClean="0"/>
              <a:t>rj-McMC AEM inversion outline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/>
              <a:t>Reversible-jump Markov </a:t>
            </a:r>
            <a:r>
              <a:rPr lang="en-AU" dirty="0" smtClean="0"/>
              <a:t>chain </a:t>
            </a:r>
            <a:r>
              <a:rPr lang="en-AU" dirty="0"/>
              <a:t>Monte Carlo </a:t>
            </a:r>
            <a:r>
              <a:rPr lang="en-AU" dirty="0" smtClean="0"/>
              <a:t>(rj-McMC)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Generate </a:t>
            </a:r>
            <a:r>
              <a:rPr lang="en-US" dirty="0" smtClean="0"/>
              <a:t>an ensemble </a:t>
            </a:r>
            <a:r>
              <a:rPr lang="en-US" dirty="0"/>
              <a:t>of </a:t>
            </a:r>
            <a:r>
              <a:rPr lang="en-US" dirty="0" smtClean="0"/>
              <a:t>100,000s of models </a:t>
            </a:r>
            <a:r>
              <a:rPr lang="en-US" dirty="0"/>
              <a:t>that fit the </a:t>
            </a:r>
            <a:r>
              <a:rPr lang="en-US" dirty="0" smtClean="0"/>
              <a:t>data - i.e., not just a single model as in deterministic inversion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Reversible-jump (or transdimensional) means that the algorithm automatically changes the number of layers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The ensemble is generated via Markov chain importance sampling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/>
              <a:t>New models are proposed by randomly perturbing the last link (model) in the </a:t>
            </a:r>
            <a:r>
              <a:rPr lang="en-AU" dirty="0" smtClean="0"/>
              <a:t>chain</a:t>
            </a:r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42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92443"/>
          </a:xfrm>
        </p:spPr>
        <p:txBody>
          <a:bodyPr/>
          <a:lstStyle/>
          <a:p>
            <a:r>
              <a:rPr lang="en-AU" dirty="0" smtClean="0"/>
              <a:t>rj-McMC inversion - proposal types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Four types of model update may be proposed at each link in the chain</a:t>
            </a:r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3564856" y="5163394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r" rtl="0" eaLnBrk="1" fontAlgn="base" hangingPunct="1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grpSp>
        <p:nvGrpSpPr>
          <p:cNvPr id="6" name="Group 76"/>
          <p:cNvGrpSpPr>
            <a:grpSpLocks/>
          </p:cNvGrpSpPr>
          <p:nvPr/>
        </p:nvGrpSpPr>
        <p:grpSpPr bwMode="auto">
          <a:xfrm>
            <a:off x="2915568" y="2132856"/>
            <a:ext cx="3781425" cy="2813050"/>
            <a:chOff x="431" y="485"/>
            <a:chExt cx="2382" cy="1772"/>
          </a:xfrm>
        </p:grpSpPr>
        <p:sp>
          <p:nvSpPr>
            <p:cNvPr id="7" name="Rectangle 77"/>
            <p:cNvSpPr>
              <a:spLocks noChangeArrowheads="1"/>
            </p:cNvSpPr>
            <p:nvPr/>
          </p:nvSpPr>
          <p:spPr bwMode="auto">
            <a:xfrm>
              <a:off x="431" y="485"/>
              <a:ext cx="1679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algn="ctr"/>
              <a:r>
                <a:rPr lang="en-AU" sz="2800" dirty="0">
                  <a:solidFill>
                    <a:schemeClr val="tx1"/>
                  </a:solidFill>
                  <a:latin typeface="Optima"/>
                </a:rPr>
                <a:t>interface move</a:t>
              </a:r>
              <a:endParaRPr lang="en-AU" sz="2800" dirty="0">
                <a:solidFill>
                  <a:srgbClr val="0006FF"/>
                </a:solidFill>
                <a:latin typeface="Optima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>
              <a:off x="519" y="880"/>
              <a:ext cx="392" cy="1377"/>
              <a:chOff x="492" y="340"/>
              <a:chExt cx="392" cy="1377"/>
            </a:xfrm>
          </p:grpSpPr>
          <p:sp>
            <p:nvSpPr>
              <p:cNvPr id="15" name="Rectangle 79"/>
              <p:cNvSpPr>
                <a:spLocks noChangeArrowheads="1"/>
              </p:cNvSpPr>
              <p:nvPr/>
            </p:nvSpPr>
            <p:spPr bwMode="auto">
              <a:xfrm>
                <a:off x="492" y="340"/>
                <a:ext cx="392" cy="368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6" name="Rectangle 80"/>
              <p:cNvSpPr>
                <a:spLocks noChangeArrowheads="1"/>
              </p:cNvSpPr>
              <p:nvPr/>
            </p:nvSpPr>
            <p:spPr bwMode="auto">
              <a:xfrm>
                <a:off x="492" y="708"/>
                <a:ext cx="392" cy="194"/>
              </a:xfrm>
              <a:prstGeom prst="rect">
                <a:avLst/>
              </a:prstGeom>
              <a:solidFill>
                <a:srgbClr val="FFFF99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7" name="Rectangle 81"/>
              <p:cNvSpPr>
                <a:spLocks noChangeArrowheads="1"/>
              </p:cNvSpPr>
              <p:nvPr/>
            </p:nvSpPr>
            <p:spPr bwMode="auto">
              <a:xfrm>
                <a:off x="492" y="902"/>
                <a:ext cx="392" cy="388"/>
              </a:xfrm>
              <a:prstGeom prst="rect">
                <a:avLst/>
              </a:prstGeom>
              <a:solidFill>
                <a:srgbClr val="CCFFCC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8" name="Rectangle 82"/>
              <p:cNvSpPr>
                <a:spLocks noChangeArrowheads="1"/>
              </p:cNvSpPr>
              <p:nvPr/>
            </p:nvSpPr>
            <p:spPr bwMode="auto">
              <a:xfrm>
                <a:off x="492" y="1290"/>
                <a:ext cx="392" cy="427"/>
              </a:xfrm>
              <a:prstGeom prst="rect">
                <a:avLst/>
              </a:prstGeom>
              <a:solidFill>
                <a:srgbClr val="FF99CC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 sz="1800" dirty="0"/>
              </a:p>
            </p:txBody>
          </p:sp>
        </p:grpSp>
        <p:sp>
          <p:nvSpPr>
            <p:cNvPr id="9" name="Rectangle 83"/>
            <p:cNvSpPr>
              <a:spLocks noChangeArrowheads="1"/>
            </p:cNvSpPr>
            <p:nvPr/>
          </p:nvSpPr>
          <p:spPr bwMode="auto">
            <a:xfrm>
              <a:off x="1627" y="1442"/>
              <a:ext cx="392" cy="537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10" name="Rectangle 84"/>
            <p:cNvSpPr>
              <a:spLocks noChangeArrowheads="1"/>
            </p:cNvSpPr>
            <p:nvPr/>
          </p:nvSpPr>
          <p:spPr bwMode="auto">
            <a:xfrm>
              <a:off x="1627" y="1835"/>
              <a:ext cx="392" cy="422"/>
            </a:xfrm>
            <a:prstGeom prst="rect">
              <a:avLst/>
            </a:prstGeom>
            <a:solidFill>
              <a:srgbClr val="FF99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11" name="AutoShape 85"/>
            <p:cNvSpPr>
              <a:spLocks noChangeArrowheads="1"/>
            </p:cNvSpPr>
            <p:nvPr/>
          </p:nvSpPr>
          <p:spPr bwMode="auto">
            <a:xfrm>
              <a:off x="1125" y="1442"/>
              <a:ext cx="288" cy="169"/>
            </a:xfrm>
            <a:prstGeom prst="rightArrow">
              <a:avLst>
                <a:gd name="adj1" fmla="val 50000"/>
                <a:gd name="adj2" fmla="val 42604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12" name="Rectangle 86"/>
            <p:cNvSpPr>
              <a:spLocks noChangeArrowheads="1"/>
            </p:cNvSpPr>
            <p:nvPr/>
          </p:nvSpPr>
          <p:spPr bwMode="auto">
            <a:xfrm>
              <a:off x="2210" y="1419"/>
              <a:ext cx="60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tx1"/>
                  </a:solidFill>
                  <a:latin typeface="Optima"/>
                </a:rPr>
                <a:t>1/6</a:t>
              </a:r>
              <a:endParaRPr lang="en-AU" sz="2800" dirty="0">
                <a:solidFill>
                  <a:srgbClr val="0006FF"/>
                </a:solidFill>
                <a:latin typeface="Optima"/>
              </a:endParaRPr>
            </a:p>
          </p:txBody>
        </p:sp>
        <p:sp>
          <p:nvSpPr>
            <p:cNvPr id="13" name="Rectangle 87"/>
            <p:cNvSpPr>
              <a:spLocks noChangeArrowheads="1"/>
            </p:cNvSpPr>
            <p:nvPr/>
          </p:nvSpPr>
          <p:spPr bwMode="auto">
            <a:xfrm>
              <a:off x="1627" y="1248"/>
              <a:ext cx="392" cy="464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14" name="Rectangle 88"/>
            <p:cNvSpPr>
              <a:spLocks noChangeArrowheads="1"/>
            </p:cNvSpPr>
            <p:nvPr/>
          </p:nvSpPr>
          <p:spPr bwMode="auto">
            <a:xfrm>
              <a:off x="1627" y="880"/>
              <a:ext cx="392" cy="368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 sz="1800" dirty="0"/>
            </a:p>
          </p:txBody>
        </p:sp>
      </p:grpSp>
      <p:grpSp>
        <p:nvGrpSpPr>
          <p:cNvPr id="19" name="Group 89"/>
          <p:cNvGrpSpPr>
            <a:grpSpLocks/>
          </p:cNvGrpSpPr>
          <p:nvPr/>
        </p:nvGrpSpPr>
        <p:grpSpPr bwMode="auto">
          <a:xfrm>
            <a:off x="3090193" y="2132856"/>
            <a:ext cx="3641725" cy="2813050"/>
            <a:chOff x="2560" y="207"/>
            <a:chExt cx="2294" cy="1772"/>
          </a:xfrm>
        </p:grpSpPr>
        <p:sp>
          <p:nvSpPr>
            <p:cNvPr id="20" name="Rectangle 90"/>
            <p:cNvSpPr>
              <a:spLocks noChangeArrowheads="1"/>
            </p:cNvSpPr>
            <p:nvPr/>
          </p:nvSpPr>
          <p:spPr bwMode="auto">
            <a:xfrm>
              <a:off x="2653" y="207"/>
              <a:ext cx="127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algn="ctr"/>
              <a:r>
                <a:rPr lang="en-AU" sz="2800" dirty="0">
                  <a:solidFill>
                    <a:schemeClr val="tx1"/>
                  </a:solidFill>
                  <a:latin typeface="Optima"/>
                </a:rPr>
                <a:t>layer birth</a:t>
              </a:r>
              <a:endParaRPr lang="en-AU" sz="2800" dirty="0">
                <a:solidFill>
                  <a:srgbClr val="0006FF"/>
                </a:solidFill>
                <a:latin typeface="Optima"/>
              </a:endParaRPr>
            </a:p>
          </p:txBody>
        </p:sp>
        <p:grpSp>
          <p:nvGrpSpPr>
            <p:cNvPr id="21" name="Group 91"/>
            <p:cNvGrpSpPr>
              <a:grpSpLocks/>
            </p:cNvGrpSpPr>
            <p:nvPr/>
          </p:nvGrpSpPr>
          <p:grpSpPr bwMode="auto">
            <a:xfrm>
              <a:off x="2560" y="602"/>
              <a:ext cx="392" cy="1377"/>
              <a:chOff x="492" y="340"/>
              <a:chExt cx="392" cy="1377"/>
            </a:xfrm>
          </p:grpSpPr>
          <p:sp>
            <p:nvSpPr>
              <p:cNvPr id="29" name="Rectangle 92"/>
              <p:cNvSpPr>
                <a:spLocks noChangeArrowheads="1"/>
              </p:cNvSpPr>
              <p:nvPr/>
            </p:nvSpPr>
            <p:spPr bwMode="auto">
              <a:xfrm>
                <a:off x="492" y="340"/>
                <a:ext cx="392" cy="368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 sz="1800" dirty="0"/>
              </a:p>
            </p:txBody>
          </p:sp>
          <p:sp>
            <p:nvSpPr>
              <p:cNvPr id="30" name="Rectangle 93"/>
              <p:cNvSpPr>
                <a:spLocks noChangeArrowheads="1"/>
              </p:cNvSpPr>
              <p:nvPr/>
            </p:nvSpPr>
            <p:spPr bwMode="auto">
              <a:xfrm>
                <a:off x="492" y="708"/>
                <a:ext cx="392" cy="194"/>
              </a:xfrm>
              <a:prstGeom prst="rect">
                <a:avLst/>
              </a:prstGeom>
              <a:solidFill>
                <a:srgbClr val="FFFF99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 sz="1800" dirty="0"/>
              </a:p>
            </p:txBody>
          </p:sp>
          <p:sp>
            <p:nvSpPr>
              <p:cNvPr id="31" name="Rectangle 94"/>
              <p:cNvSpPr>
                <a:spLocks noChangeArrowheads="1"/>
              </p:cNvSpPr>
              <p:nvPr/>
            </p:nvSpPr>
            <p:spPr bwMode="auto">
              <a:xfrm>
                <a:off x="492" y="902"/>
                <a:ext cx="392" cy="388"/>
              </a:xfrm>
              <a:prstGeom prst="rect">
                <a:avLst/>
              </a:prstGeom>
              <a:solidFill>
                <a:srgbClr val="CCFFCC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 sz="1800" dirty="0"/>
              </a:p>
            </p:txBody>
          </p:sp>
          <p:sp>
            <p:nvSpPr>
              <p:cNvPr id="32" name="Rectangle 95"/>
              <p:cNvSpPr>
                <a:spLocks noChangeArrowheads="1"/>
              </p:cNvSpPr>
              <p:nvPr/>
            </p:nvSpPr>
            <p:spPr bwMode="auto">
              <a:xfrm>
                <a:off x="492" y="1290"/>
                <a:ext cx="392" cy="427"/>
              </a:xfrm>
              <a:prstGeom prst="rect">
                <a:avLst/>
              </a:prstGeom>
              <a:solidFill>
                <a:srgbClr val="FF99CC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 sz="1800" dirty="0"/>
              </a:p>
            </p:txBody>
          </p:sp>
        </p:grpSp>
        <p:sp>
          <p:nvSpPr>
            <p:cNvPr id="22" name="Rectangle 96"/>
            <p:cNvSpPr>
              <a:spLocks noChangeArrowheads="1"/>
            </p:cNvSpPr>
            <p:nvPr/>
          </p:nvSpPr>
          <p:spPr bwMode="auto">
            <a:xfrm>
              <a:off x="3668" y="602"/>
              <a:ext cx="392" cy="368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23" name="Rectangle 97"/>
            <p:cNvSpPr>
              <a:spLocks noChangeArrowheads="1"/>
            </p:cNvSpPr>
            <p:nvPr/>
          </p:nvSpPr>
          <p:spPr bwMode="auto">
            <a:xfrm>
              <a:off x="3668" y="970"/>
              <a:ext cx="392" cy="194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24" name="Rectangle 98"/>
            <p:cNvSpPr>
              <a:spLocks noChangeArrowheads="1"/>
            </p:cNvSpPr>
            <p:nvPr/>
          </p:nvSpPr>
          <p:spPr bwMode="auto">
            <a:xfrm>
              <a:off x="3668" y="1164"/>
              <a:ext cx="392" cy="388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25" name="Rectangle 99"/>
            <p:cNvSpPr>
              <a:spLocks noChangeArrowheads="1"/>
            </p:cNvSpPr>
            <p:nvPr/>
          </p:nvSpPr>
          <p:spPr bwMode="auto">
            <a:xfrm>
              <a:off x="3668" y="1552"/>
              <a:ext cx="392" cy="427"/>
            </a:xfrm>
            <a:prstGeom prst="rect">
              <a:avLst/>
            </a:prstGeom>
            <a:solidFill>
              <a:srgbClr val="FF99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26" name="AutoShape 100"/>
            <p:cNvSpPr>
              <a:spLocks noChangeArrowheads="1"/>
            </p:cNvSpPr>
            <p:nvPr/>
          </p:nvSpPr>
          <p:spPr bwMode="auto">
            <a:xfrm>
              <a:off x="3166" y="1164"/>
              <a:ext cx="288" cy="169"/>
            </a:xfrm>
            <a:prstGeom prst="rightArrow">
              <a:avLst>
                <a:gd name="adj1" fmla="val 50000"/>
                <a:gd name="adj2" fmla="val 42604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27" name="Rectangle 101"/>
            <p:cNvSpPr>
              <a:spLocks noChangeArrowheads="1"/>
            </p:cNvSpPr>
            <p:nvPr/>
          </p:nvSpPr>
          <p:spPr bwMode="auto">
            <a:xfrm>
              <a:off x="4251" y="1141"/>
              <a:ext cx="60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tx1"/>
                  </a:solidFill>
                  <a:latin typeface="Optima"/>
                </a:rPr>
                <a:t>1/6</a:t>
              </a:r>
              <a:endParaRPr lang="en-AU" sz="2800" dirty="0">
                <a:solidFill>
                  <a:srgbClr val="0006FF"/>
                </a:solidFill>
                <a:latin typeface="Optima"/>
              </a:endParaRPr>
            </a:p>
          </p:txBody>
        </p:sp>
        <p:sp>
          <p:nvSpPr>
            <p:cNvPr id="28" name="Rectangle 102"/>
            <p:cNvSpPr>
              <a:spLocks noChangeArrowheads="1"/>
            </p:cNvSpPr>
            <p:nvPr/>
          </p:nvSpPr>
          <p:spPr bwMode="auto">
            <a:xfrm>
              <a:off x="3669" y="1106"/>
              <a:ext cx="392" cy="194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 sz="1800" dirty="0"/>
            </a:p>
          </p:txBody>
        </p:sp>
      </p:grpSp>
      <p:grpSp>
        <p:nvGrpSpPr>
          <p:cNvPr id="33" name="Group 103"/>
          <p:cNvGrpSpPr>
            <a:grpSpLocks/>
          </p:cNvGrpSpPr>
          <p:nvPr/>
        </p:nvGrpSpPr>
        <p:grpSpPr bwMode="auto">
          <a:xfrm>
            <a:off x="3090193" y="2132856"/>
            <a:ext cx="3641725" cy="2813050"/>
            <a:chOff x="1426" y="207"/>
            <a:chExt cx="2294" cy="1772"/>
          </a:xfrm>
        </p:grpSpPr>
        <p:sp>
          <p:nvSpPr>
            <p:cNvPr id="34" name="Rectangle 104"/>
            <p:cNvSpPr>
              <a:spLocks noChangeArrowheads="1"/>
            </p:cNvSpPr>
            <p:nvPr/>
          </p:nvSpPr>
          <p:spPr bwMode="auto">
            <a:xfrm>
              <a:off x="1474" y="207"/>
              <a:ext cx="149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algn="ctr"/>
              <a:r>
                <a:rPr lang="en-AU" sz="2800" dirty="0">
                  <a:solidFill>
                    <a:schemeClr val="tx1"/>
                  </a:solidFill>
                  <a:latin typeface="Optima"/>
                </a:rPr>
                <a:t>layer death</a:t>
              </a:r>
              <a:endParaRPr lang="en-AU" sz="2800" dirty="0">
                <a:solidFill>
                  <a:srgbClr val="0006FF"/>
                </a:solidFill>
                <a:latin typeface="Optima"/>
              </a:endParaRPr>
            </a:p>
          </p:txBody>
        </p:sp>
        <p:grpSp>
          <p:nvGrpSpPr>
            <p:cNvPr id="35" name="Group 105"/>
            <p:cNvGrpSpPr>
              <a:grpSpLocks/>
            </p:cNvGrpSpPr>
            <p:nvPr/>
          </p:nvGrpSpPr>
          <p:grpSpPr bwMode="auto">
            <a:xfrm>
              <a:off x="1426" y="602"/>
              <a:ext cx="392" cy="1377"/>
              <a:chOff x="492" y="340"/>
              <a:chExt cx="392" cy="1377"/>
            </a:xfrm>
          </p:grpSpPr>
          <p:sp>
            <p:nvSpPr>
              <p:cNvPr id="41" name="Rectangle 106"/>
              <p:cNvSpPr>
                <a:spLocks noChangeArrowheads="1"/>
              </p:cNvSpPr>
              <p:nvPr/>
            </p:nvSpPr>
            <p:spPr bwMode="auto">
              <a:xfrm>
                <a:off x="492" y="340"/>
                <a:ext cx="392" cy="368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 sz="1800" dirty="0"/>
              </a:p>
            </p:txBody>
          </p:sp>
          <p:sp>
            <p:nvSpPr>
              <p:cNvPr id="42" name="Rectangle 107"/>
              <p:cNvSpPr>
                <a:spLocks noChangeArrowheads="1"/>
              </p:cNvSpPr>
              <p:nvPr/>
            </p:nvSpPr>
            <p:spPr bwMode="auto">
              <a:xfrm>
                <a:off x="492" y="708"/>
                <a:ext cx="392" cy="194"/>
              </a:xfrm>
              <a:prstGeom prst="rect">
                <a:avLst/>
              </a:prstGeom>
              <a:solidFill>
                <a:srgbClr val="FFFF99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 sz="1800" dirty="0"/>
              </a:p>
            </p:txBody>
          </p:sp>
          <p:sp>
            <p:nvSpPr>
              <p:cNvPr id="43" name="Rectangle 108"/>
              <p:cNvSpPr>
                <a:spLocks noChangeArrowheads="1"/>
              </p:cNvSpPr>
              <p:nvPr/>
            </p:nvSpPr>
            <p:spPr bwMode="auto">
              <a:xfrm>
                <a:off x="492" y="902"/>
                <a:ext cx="392" cy="388"/>
              </a:xfrm>
              <a:prstGeom prst="rect">
                <a:avLst/>
              </a:prstGeom>
              <a:solidFill>
                <a:srgbClr val="CCFFCC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 sz="1800" dirty="0"/>
              </a:p>
            </p:txBody>
          </p:sp>
          <p:sp>
            <p:nvSpPr>
              <p:cNvPr id="44" name="Rectangle 109"/>
              <p:cNvSpPr>
                <a:spLocks noChangeArrowheads="1"/>
              </p:cNvSpPr>
              <p:nvPr/>
            </p:nvSpPr>
            <p:spPr bwMode="auto">
              <a:xfrm>
                <a:off x="492" y="1290"/>
                <a:ext cx="392" cy="427"/>
              </a:xfrm>
              <a:prstGeom prst="rect">
                <a:avLst/>
              </a:prstGeom>
              <a:solidFill>
                <a:srgbClr val="FF99CC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 sz="1800" dirty="0"/>
              </a:p>
            </p:txBody>
          </p:sp>
        </p:grpSp>
        <p:sp>
          <p:nvSpPr>
            <p:cNvPr id="36" name="Rectangle 110"/>
            <p:cNvSpPr>
              <a:spLocks noChangeArrowheads="1"/>
            </p:cNvSpPr>
            <p:nvPr/>
          </p:nvSpPr>
          <p:spPr bwMode="auto">
            <a:xfrm>
              <a:off x="2534" y="602"/>
              <a:ext cx="392" cy="360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37" name="Rectangle 111"/>
            <p:cNvSpPr>
              <a:spLocks noChangeArrowheads="1"/>
            </p:cNvSpPr>
            <p:nvPr/>
          </p:nvSpPr>
          <p:spPr bwMode="auto">
            <a:xfrm>
              <a:off x="2534" y="962"/>
              <a:ext cx="392" cy="590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38" name="Rectangle 112"/>
            <p:cNvSpPr>
              <a:spLocks noChangeArrowheads="1"/>
            </p:cNvSpPr>
            <p:nvPr/>
          </p:nvSpPr>
          <p:spPr bwMode="auto">
            <a:xfrm>
              <a:off x="2534" y="1552"/>
              <a:ext cx="392" cy="427"/>
            </a:xfrm>
            <a:prstGeom prst="rect">
              <a:avLst/>
            </a:prstGeom>
            <a:solidFill>
              <a:srgbClr val="FF99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39" name="AutoShape 113"/>
            <p:cNvSpPr>
              <a:spLocks noChangeArrowheads="1"/>
            </p:cNvSpPr>
            <p:nvPr/>
          </p:nvSpPr>
          <p:spPr bwMode="auto">
            <a:xfrm>
              <a:off x="2032" y="1164"/>
              <a:ext cx="288" cy="169"/>
            </a:xfrm>
            <a:prstGeom prst="rightArrow">
              <a:avLst>
                <a:gd name="adj1" fmla="val 50000"/>
                <a:gd name="adj2" fmla="val 42604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800" dirty="0"/>
            </a:p>
          </p:txBody>
        </p:sp>
        <p:sp>
          <p:nvSpPr>
            <p:cNvPr id="40" name="Rectangle 114"/>
            <p:cNvSpPr>
              <a:spLocks noChangeArrowheads="1"/>
            </p:cNvSpPr>
            <p:nvPr/>
          </p:nvSpPr>
          <p:spPr bwMode="auto">
            <a:xfrm>
              <a:off x="3117" y="1141"/>
              <a:ext cx="60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tx1"/>
                  </a:solidFill>
                  <a:latin typeface="Optima"/>
                </a:rPr>
                <a:t>1/6</a:t>
              </a:r>
              <a:endParaRPr lang="en-AU" sz="2800" dirty="0">
                <a:solidFill>
                  <a:srgbClr val="0006FF"/>
                </a:solidFill>
                <a:latin typeface="Optima"/>
              </a:endParaRPr>
            </a:p>
          </p:txBody>
        </p:sp>
      </p:grpSp>
      <p:sp>
        <p:nvSpPr>
          <p:cNvPr id="45" name="Footer Placeholder 2"/>
          <p:cNvSpPr txBox="1">
            <a:spLocks noGrp="1"/>
          </p:cNvSpPr>
          <p:nvPr/>
        </p:nvSpPr>
        <p:spPr bwMode="auto">
          <a:xfrm>
            <a:off x="3672806" y="5147519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1000" b="0" dirty="0">
                <a:solidFill>
                  <a:schemeClr val="bg1"/>
                </a:solidFill>
              </a:rPr>
              <a:t>Ross C Brodie DGAL 2012:  From little things big things grow</a:t>
            </a:r>
          </a:p>
        </p:txBody>
      </p:sp>
      <p:grpSp>
        <p:nvGrpSpPr>
          <p:cNvPr id="46" name="Group 61"/>
          <p:cNvGrpSpPr>
            <a:grpSpLocks/>
          </p:cNvGrpSpPr>
          <p:nvPr/>
        </p:nvGrpSpPr>
        <p:grpSpPr bwMode="auto">
          <a:xfrm>
            <a:off x="2483768" y="2132856"/>
            <a:ext cx="4213225" cy="2813050"/>
            <a:chOff x="930" y="207"/>
            <a:chExt cx="2654" cy="1772"/>
          </a:xfrm>
        </p:grpSpPr>
        <p:sp>
          <p:nvSpPr>
            <p:cNvPr id="47" name="Rectangle 62"/>
            <p:cNvSpPr>
              <a:spLocks noChangeArrowheads="1"/>
            </p:cNvSpPr>
            <p:nvPr/>
          </p:nvSpPr>
          <p:spPr bwMode="auto">
            <a:xfrm>
              <a:off x="930" y="207"/>
              <a:ext cx="226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algn="ctr"/>
              <a:r>
                <a:rPr lang="en-AU" sz="2800" dirty="0">
                  <a:solidFill>
                    <a:schemeClr val="tx1"/>
                  </a:solidFill>
                  <a:latin typeface="Optima"/>
                </a:rPr>
                <a:t>conductivity change</a:t>
              </a:r>
              <a:endParaRPr lang="en-AU" sz="2800" dirty="0">
                <a:solidFill>
                  <a:srgbClr val="0006FF"/>
                </a:solidFill>
                <a:latin typeface="Optima"/>
              </a:endParaRPr>
            </a:p>
          </p:txBody>
        </p:sp>
        <p:grpSp>
          <p:nvGrpSpPr>
            <p:cNvPr id="48" name="Group 63"/>
            <p:cNvGrpSpPr>
              <a:grpSpLocks/>
            </p:cNvGrpSpPr>
            <p:nvPr/>
          </p:nvGrpSpPr>
          <p:grpSpPr bwMode="auto">
            <a:xfrm>
              <a:off x="1290" y="602"/>
              <a:ext cx="2294" cy="1377"/>
              <a:chOff x="397" y="466"/>
              <a:chExt cx="2294" cy="1377"/>
            </a:xfrm>
          </p:grpSpPr>
          <p:grpSp>
            <p:nvGrpSpPr>
              <p:cNvPr id="49" name="Group 64"/>
              <p:cNvGrpSpPr>
                <a:grpSpLocks/>
              </p:cNvGrpSpPr>
              <p:nvPr/>
            </p:nvGrpSpPr>
            <p:grpSpPr bwMode="auto">
              <a:xfrm>
                <a:off x="397" y="466"/>
                <a:ext cx="392" cy="1377"/>
                <a:chOff x="492" y="340"/>
                <a:chExt cx="392" cy="1377"/>
              </a:xfrm>
            </p:grpSpPr>
            <p:sp>
              <p:nvSpPr>
                <p:cNvPr id="57" name="Rectangle 65"/>
                <p:cNvSpPr>
                  <a:spLocks noChangeArrowheads="1"/>
                </p:cNvSpPr>
                <p:nvPr/>
              </p:nvSpPr>
              <p:spPr bwMode="auto">
                <a:xfrm>
                  <a:off x="492" y="340"/>
                  <a:ext cx="392" cy="368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58" name="Rectangle 66"/>
                <p:cNvSpPr>
                  <a:spLocks noChangeArrowheads="1"/>
                </p:cNvSpPr>
                <p:nvPr/>
              </p:nvSpPr>
              <p:spPr bwMode="auto">
                <a:xfrm>
                  <a:off x="492" y="708"/>
                  <a:ext cx="392" cy="194"/>
                </a:xfrm>
                <a:prstGeom prst="rect">
                  <a:avLst/>
                </a:prstGeom>
                <a:solidFill>
                  <a:srgbClr val="FFFF99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59" name="Rectangle 67"/>
                <p:cNvSpPr>
                  <a:spLocks noChangeArrowheads="1"/>
                </p:cNvSpPr>
                <p:nvPr/>
              </p:nvSpPr>
              <p:spPr bwMode="auto">
                <a:xfrm>
                  <a:off x="492" y="902"/>
                  <a:ext cx="392" cy="388"/>
                </a:xfrm>
                <a:prstGeom prst="rect">
                  <a:avLst/>
                </a:prstGeom>
                <a:solidFill>
                  <a:srgbClr val="CCFFCC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60" name="Rectangle 68"/>
                <p:cNvSpPr>
                  <a:spLocks noChangeArrowheads="1"/>
                </p:cNvSpPr>
                <p:nvPr/>
              </p:nvSpPr>
              <p:spPr bwMode="auto">
                <a:xfrm>
                  <a:off x="492" y="1290"/>
                  <a:ext cx="392" cy="427"/>
                </a:xfrm>
                <a:prstGeom prst="rect">
                  <a:avLst/>
                </a:prstGeom>
                <a:solidFill>
                  <a:srgbClr val="FF99CC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/>
                <a:p>
                  <a:endParaRPr lang="en-US" sz="1800" dirty="0"/>
                </a:p>
              </p:txBody>
            </p:sp>
          </p:grpSp>
          <p:grpSp>
            <p:nvGrpSpPr>
              <p:cNvPr id="50" name="Group 69"/>
              <p:cNvGrpSpPr>
                <a:grpSpLocks/>
              </p:cNvGrpSpPr>
              <p:nvPr/>
            </p:nvGrpSpPr>
            <p:grpSpPr bwMode="auto">
              <a:xfrm>
                <a:off x="1505" y="466"/>
                <a:ext cx="392" cy="1377"/>
                <a:chOff x="1600" y="466"/>
                <a:chExt cx="392" cy="1377"/>
              </a:xfrm>
            </p:grpSpPr>
            <p:sp>
              <p:nvSpPr>
                <p:cNvPr id="53" name="Rectangle 70"/>
                <p:cNvSpPr>
                  <a:spLocks noChangeArrowheads="1"/>
                </p:cNvSpPr>
                <p:nvPr/>
              </p:nvSpPr>
              <p:spPr bwMode="auto">
                <a:xfrm>
                  <a:off x="1600" y="466"/>
                  <a:ext cx="392" cy="368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54" name="Rectangle 71"/>
                <p:cNvSpPr>
                  <a:spLocks noChangeArrowheads="1"/>
                </p:cNvSpPr>
                <p:nvPr/>
              </p:nvSpPr>
              <p:spPr bwMode="auto">
                <a:xfrm>
                  <a:off x="1600" y="834"/>
                  <a:ext cx="392" cy="194"/>
                </a:xfrm>
                <a:prstGeom prst="rect">
                  <a:avLst/>
                </a:prstGeom>
                <a:solidFill>
                  <a:srgbClr val="FF6600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55" name="Rectangle 72"/>
                <p:cNvSpPr>
                  <a:spLocks noChangeArrowheads="1"/>
                </p:cNvSpPr>
                <p:nvPr/>
              </p:nvSpPr>
              <p:spPr bwMode="auto">
                <a:xfrm>
                  <a:off x="1600" y="1028"/>
                  <a:ext cx="392" cy="388"/>
                </a:xfrm>
                <a:prstGeom prst="rect">
                  <a:avLst/>
                </a:prstGeom>
                <a:solidFill>
                  <a:srgbClr val="CCFFCC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56" name="Rectangle 73"/>
                <p:cNvSpPr>
                  <a:spLocks noChangeArrowheads="1"/>
                </p:cNvSpPr>
                <p:nvPr/>
              </p:nvSpPr>
              <p:spPr bwMode="auto">
                <a:xfrm>
                  <a:off x="1600" y="1416"/>
                  <a:ext cx="392" cy="427"/>
                </a:xfrm>
                <a:prstGeom prst="rect">
                  <a:avLst/>
                </a:prstGeom>
                <a:solidFill>
                  <a:srgbClr val="FF99CC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/>
                <a:p>
                  <a:endParaRPr lang="en-US" sz="1800" dirty="0"/>
                </a:p>
              </p:txBody>
            </p:sp>
          </p:grpSp>
          <p:sp>
            <p:nvSpPr>
              <p:cNvPr id="51" name="AutoShape 74"/>
              <p:cNvSpPr>
                <a:spLocks noChangeArrowheads="1"/>
              </p:cNvSpPr>
              <p:nvPr/>
            </p:nvSpPr>
            <p:spPr bwMode="auto">
              <a:xfrm>
                <a:off x="1003" y="1028"/>
                <a:ext cx="288" cy="169"/>
              </a:xfrm>
              <a:prstGeom prst="rightArrow">
                <a:avLst>
                  <a:gd name="adj1" fmla="val 50000"/>
                  <a:gd name="adj2" fmla="val 42604"/>
                </a:avLst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800" dirty="0"/>
              </a:p>
            </p:txBody>
          </p:sp>
          <p:sp>
            <p:nvSpPr>
              <p:cNvPr id="52" name="Rectangle 75"/>
              <p:cNvSpPr>
                <a:spLocks noChangeArrowheads="1"/>
              </p:cNvSpPr>
              <p:nvPr/>
            </p:nvSpPr>
            <p:spPr bwMode="auto">
              <a:xfrm>
                <a:off x="2088" y="1005"/>
                <a:ext cx="603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tx1"/>
                    </a:solidFill>
                    <a:latin typeface="Optima"/>
                  </a:rPr>
                  <a:t>1/2</a:t>
                </a:r>
                <a:endParaRPr lang="en-AU" sz="2800" dirty="0">
                  <a:solidFill>
                    <a:srgbClr val="0006FF"/>
                  </a:solidFill>
                  <a:latin typeface="Optim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52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92443"/>
          </a:xfrm>
        </p:spPr>
        <p:txBody>
          <a:bodyPr/>
          <a:lstStyle/>
          <a:p>
            <a:r>
              <a:rPr lang="en-AU" dirty="0"/>
              <a:t>rj-McMC inversion - </a:t>
            </a:r>
            <a:r>
              <a:rPr lang="en-AU" dirty="0" smtClean="0"/>
              <a:t>importance sampling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We don't just accept any old proposed model, they are rejected from or accepted onto the end of the Markov chain based on an acceptance probability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All other things being equal, this means proposed models are more likely to be accepted if they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dirty="0" smtClean="0"/>
              <a:t>fit the data better than the current model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dirty="0"/>
              <a:t>are more different from the current model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dirty="0" smtClean="0"/>
              <a:t>are more similar to the </a:t>
            </a:r>
            <a:r>
              <a:rPr lang="en-AU" i="1" dirty="0" smtClean="0"/>
              <a:t>a priori</a:t>
            </a:r>
            <a:r>
              <a:rPr lang="en-AU" dirty="0" smtClean="0"/>
              <a:t> information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dirty="0" smtClean="0"/>
              <a:t>have </a:t>
            </a:r>
            <a:r>
              <a:rPr lang="en-AU" dirty="0"/>
              <a:t>fewer dimensions (layers</a:t>
            </a:r>
            <a:r>
              <a:rPr lang="en-AU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We end up with an ensemble of simple models that fit the data as well as being consistent with the prior information</a:t>
            </a:r>
          </a:p>
          <a:p>
            <a:pPr marL="790575" lvl="1" indent="-342900">
              <a:buFont typeface="Arial" pitchFamily="34" charset="0"/>
              <a:buChar char="•"/>
            </a:pPr>
            <a:endParaRPr lang="en-AU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sp>
        <p:nvSpPr>
          <p:cNvPr id="44" name="Footer Placeholder 2"/>
          <p:cNvSpPr txBox="1">
            <a:spLocks noGrp="1"/>
          </p:cNvSpPr>
          <p:nvPr/>
        </p:nvSpPr>
        <p:spPr bwMode="auto">
          <a:xfrm>
            <a:off x="4392613" y="6443663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1000" b="0" dirty="0">
                <a:solidFill>
                  <a:schemeClr val="bg1"/>
                </a:solidFill>
              </a:rPr>
              <a:t>Ross C Brodie DGAL 2012:  From little things big things grow</a:t>
            </a:r>
          </a:p>
        </p:txBody>
      </p:sp>
    </p:spTree>
    <p:extLst>
      <p:ext uri="{BB962C8B-B14F-4D97-AF65-F5344CB8AC3E}">
        <p14:creationId xmlns:p14="http://schemas.microsoft.com/office/powerpoint/2010/main" val="51933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92443"/>
          </a:xfrm>
        </p:spPr>
        <p:txBody>
          <a:bodyPr/>
          <a:lstStyle/>
          <a:p>
            <a:r>
              <a:rPr lang="en-AU" dirty="0"/>
              <a:t>rj-McMC inversion - </a:t>
            </a:r>
            <a:r>
              <a:rPr lang="en-AU" dirty="0" smtClean="0"/>
              <a:t>importance sampling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And theoretically (cross your fingers and with any luck) the ensemble will eventually converge to a statistical distribution that matches the true posterior PDF of the model given the prior information and the new data</a:t>
            </a:r>
          </a:p>
          <a:p>
            <a:pPr marL="790575" lvl="1" indent="-342900">
              <a:buFont typeface="Arial" pitchFamily="34" charset="0"/>
              <a:buChar char="•"/>
            </a:pPr>
            <a:endParaRPr lang="en-AU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sp>
        <p:nvSpPr>
          <p:cNvPr id="44" name="Footer Placeholder 2"/>
          <p:cNvSpPr txBox="1">
            <a:spLocks noGrp="1"/>
          </p:cNvSpPr>
          <p:nvPr/>
        </p:nvSpPr>
        <p:spPr bwMode="auto">
          <a:xfrm>
            <a:off x="4392613" y="6443663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1000" b="0" dirty="0">
                <a:solidFill>
                  <a:schemeClr val="bg1"/>
                </a:solidFill>
              </a:rPr>
              <a:t>Ross C Brodie DGAL 2012:  From little things big things grow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4" y="2708920"/>
            <a:ext cx="885055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8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1237" cy="650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sp>
        <p:nvSpPr>
          <p:cNvPr id="4" name="Line Callout 2 3"/>
          <p:cNvSpPr/>
          <p:nvPr/>
        </p:nvSpPr>
        <p:spPr bwMode="auto">
          <a:xfrm>
            <a:off x="7092280" y="692696"/>
            <a:ext cx="1656184" cy="864096"/>
          </a:xfrm>
          <a:prstGeom prst="borderCallout2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r>
              <a:rPr lang="en-AU" dirty="0" smtClean="0"/>
              <a:t>low moment data and error bars</a:t>
            </a:r>
            <a:endParaRPr lang="en-AU" dirty="0"/>
          </a:p>
        </p:txBody>
      </p:sp>
      <p:sp>
        <p:nvSpPr>
          <p:cNvPr id="7" name="Line Callout 2 6"/>
          <p:cNvSpPr/>
          <p:nvPr/>
        </p:nvSpPr>
        <p:spPr bwMode="auto">
          <a:xfrm>
            <a:off x="6084168" y="4581128"/>
            <a:ext cx="1656184" cy="864096"/>
          </a:xfrm>
          <a:prstGeom prst="borderCallout2">
            <a:avLst>
              <a:gd name="adj1" fmla="val 50182"/>
              <a:gd name="adj2" fmla="val 99356"/>
              <a:gd name="adj3" fmla="val 1986"/>
              <a:gd name="adj4" fmla="val 99222"/>
              <a:gd name="adj5" fmla="val -37327"/>
              <a:gd name="adj6" fmla="val 141379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r>
              <a:rPr lang="en-AU" dirty="0" smtClean="0"/>
              <a:t>high moment data and error bars</a:t>
            </a:r>
            <a:endParaRPr lang="en-AU" dirty="0"/>
          </a:p>
        </p:txBody>
      </p:sp>
      <p:sp>
        <p:nvSpPr>
          <p:cNvPr id="8" name="Line Callout 2 7"/>
          <p:cNvSpPr/>
          <p:nvPr/>
        </p:nvSpPr>
        <p:spPr bwMode="auto">
          <a:xfrm>
            <a:off x="7244680" y="1628800"/>
            <a:ext cx="1656184" cy="86409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6492"/>
              <a:gd name="adj6" fmla="val -57053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r>
              <a:rPr lang="en-AU" dirty="0" smtClean="0"/>
              <a:t>low moment  forward model - not yet fitting</a:t>
            </a:r>
            <a:endParaRPr lang="en-AU" dirty="0"/>
          </a:p>
        </p:txBody>
      </p:sp>
      <p:sp>
        <p:nvSpPr>
          <p:cNvPr id="9" name="Line Callout 2 8"/>
          <p:cNvSpPr/>
          <p:nvPr/>
        </p:nvSpPr>
        <p:spPr bwMode="auto">
          <a:xfrm>
            <a:off x="6084168" y="3573016"/>
            <a:ext cx="1656184" cy="864096"/>
          </a:xfrm>
          <a:prstGeom prst="borderCallout2">
            <a:avLst>
              <a:gd name="adj1" fmla="val 3034"/>
              <a:gd name="adj2" fmla="val 51251"/>
              <a:gd name="adj3" fmla="val -1157"/>
              <a:gd name="adj4" fmla="val 50024"/>
              <a:gd name="adj5" fmla="val -15325"/>
              <a:gd name="adj6" fmla="val 143020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r>
              <a:rPr lang="en-AU" dirty="0" smtClean="0"/>
              <a:t>high moment  forward model - not fitting yet</a:t>
            </a:r>
            <a:endParaRPr lang="en-AU" dirty="0"/>
          </a:p>
        </p:txBody>
      </p:sp>
      <p:sp>
        <p:nvSpPr>
          <p:cNvPr id="10" name="Line Callout 2 9"/>
          <p:cNvSpPr/>
          <p:nvPr/>
        </p:nvSpPr>
        <p:spPr bwMode="auto">
          <a:xfrm>
            <a:off x="683568" y="845096"/>
            <a:ext cx="1656184" cy="864096"/>
          </a:xfrm>
          <a:prstGeom prst="borderCallout2">
            <a:avLst>
              <a:gd name="adj1" fmla="val 101521"/>
              <a:gd name="adj2" fmla="val 49611"/>
              <a:gd name="adj3" fmla="val 101521"/>
              <a:gd name="adj4" fmla="val 50024"/>
              <a:gd name="adj5" fmla="val 141837"/>
              <a:gd name="adj6" fmla="val 30410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r>
              <a:rPr lang="en-AU" dirty="0" smtClean="0"/>
              <a:t>acceptable data misfit below here</a:t>
            </a:r>
            <a:endParaRPr lang="en-AU" dirty="0"/>
          </a:p>
        </p:txBody>
      </p:sp>
      <p:sp>
        <p:nvSpPr>
          <p:cNvPr id="11" name="Line Callout 2 10"/>
          <p:cNvSpPr/>
          <p:nvPr/>
        </p:nvSpPr>
        <p:spPr bwMode="auto">
          <a:xfrm>
            <a:off x="3131840" y="3212976"/>
            <a:ext cx="1656184" cy="864096"/>
          </a:xfrm>
          <a:prstGeom prst="borderCallout2">
            <a:avLst>
              <a:gd name="adj1" fmla="val 48086"/>
              <a:gd name="adj2" fmla="val -680"/>
              <a:gd name="adj3" fmla="val 49134"/>
              <a:gd name="adj4" fmla="val -1361"/>
              <a:gd name="adj5" fmla="val -75045"/>
              <a:gd name="adj6" fmla="val -65800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r>
              <a:rPr lang="en-AU" dirty="0" smtClean="0"/>
              <a:t>end of the burn-in period</a:t>
            </a:r>
            <a:endParaRPr lang="en-AU" dirty="0"/>
          </a:p>
        </p:txBody>
      </p:sp>
      <p:sp>
        <p:nvSpPr>
          <p:cNvPr id="12" name="Line Callout 2 11"/>
          <p:cNvSpPr/>
          <p:nvPr/>
        </p:nvSpPr>
        <p:spPr bwMode="auto">
          <a:xfrm>
            <a:off x="1043608" y="4134825"/>
            <a:ext cx="1656184" cy="864096"/>
          </a:xfrm>
          <a:prstGeom prst="borderCallout2">
            <a:avLst>
              <a:gd name="adj1" fmla="val 3033"/>
              <a:gd name="adj2" fmla="val 49611"/>
              <a:gd name="adj3" fmla="val -17921"/>
              <a:gd name="adj4" fmla="val 43464"/>
              <a:gd name="adj5" fmla="val -36279"/>
              <a:gd name="adj6" fmla="val -3482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r>
              <a:rPr lang="en-AU" dirty="0" smtClean="0"/>
              <a:t>histogram of number of layers</a:t>
            </a:r>
            <a:endParaRPr lang="en-AU" dirty="0"/>
          </a:p>
        </p:txBody>
      </p:sp>
      <p:sp>
        <p:nvSpPr>
          <p:cNvPr id="13" name="Line Callout 2 12"/>
          <p:cNvSpPr/>
          <p:nvPr/>
        </p:nvSpPr>
        <p:spPr bwMode="auto">
          <a:xfrm>
            <a:off x="2316789" y="1814093"/>
            <a:ext cx="1656184" cy="864096"/>
          </a:xfrm>
          <a:prstGeom prst="borderCallout2">
            <a:avLst>
              <a:gd name="adj1" fmla="val 52277"/>
              <a:gd name="adj2" fmla="val 96623"/>
              <a:gd name="adj3" fmla="val 51229"/>
              <a:gd name="adj4" fmla="val 99769"/>
              <a:gd name="adj5" fmla="val 17156"/>
              <a:gd name="adj6" fmla="val 140832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r>
              <a:rPr lang="en-AU" dirty="0" smtClean="0"/>
              <a:t>last model in the Markov chain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705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L200050_317496mE_msmpeg4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4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Footer Placeholder 2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r>
              <a:rPr lang="en-AU" sz="1000" b="0" dirty="0" smtClean="0">
                <a:solidFill>
                  <a:schemeClr val="bg1"/>
                </a:solidFill>
              </a:rPr>
              <a:t>Ross C Brodie DGAL 2012:  From little things big things grow</a:t>
            </a:r>
          </a:p>
        </p:txBody>
      </p:sp>
    </p:spTree>
    <p:extLst>
      <p:ext uri="{BB962C8B-B14F-4D97-AF65-F5344CB8AC3E}">
        <p14:creationId xmlns:p14="http://schemas.microsoft.com/office/powerpoint/2010/main" val="298845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L200050_317496mE_no_tr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9050"/>
            <a:ext cx="7507288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Footer Placeholder 2"/>
          <p:cNvSpPr txBox="1">
            <a:spLocks noGrp="1"/>
          </p:cNvSpPr>
          <p:nvPr/>
        </p:nvSpPr>
        <p:spPr bwMode="auto">
          <a:xfrm>
            <a:off x="4392613" y="6443663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1000" b="0" dirty="0">
                <a:solidFill>
                  <a:schemeClr val="bg1"/>
                </a:solidFill>
              </a:rPr>
              <a:t>Ross C Brodie DGAL 2012:  From little things big things grow</a:t>
            </a:r>
          </a:p>
        </p:txBody>
      </p:sp>
      <p:pic>
        <p:nvPicPr>
          <p:cNvPr id="75782" name="Picture 6" descr="L200050_317496mE_sli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467100"/>
            <a:ext cx="9140825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87" name="Group 11"/>
          <p:cNvGrpSpPr>
            <a:grpSpLocks/>
          </p:cNvGrpSpPr>
          <p:nvPr/>
        </p:nvGrpSpPr>
        <p:grpSpPr bwMode="auto">
          <a:xfrm>
            <a:off x="4427538" y="908050"/>
            <a:ext cx="2808287" cy="4176713"/>
            <a:chOff x="2789" y="572"/>
            <a:chExt cx="1769" cy="2631"/>
          </a:xfrm>
        </p:grpSpPr>
        <p:sp>
          <p:nvSpPr>
            <p:cNvPr id="47116" name="Line 7"/>
            <p:cNvSpPr>
              <a:spLocks noChangeShapeType="1"/>
            </p:cNvSpPr>
            <p:nvPr/>
          </p:nvSpPr>
          <p:spPr bwMode="auto">
            <a:xfrm>
              <a:off x="3016" y="572"/>
              <a:ext cx="154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AU" dirty="0"/>
            </a:p>
          </p:txBody>
        </p:sp>
        <p:sp>
          <p:nvSpPr>
            <p:cNvPr id="47117" name="Line 9"/>
            <p:cNvSpPr>
              <a:spLocks noChangeShapeType="1"/>
            </p:cNvSpPr>
            <p:nvPr/>
          </p:nvSpPr>
          <p:spPr bwMode="auto">
            <a:xfrm flipV="1">
              <a:off x="2789" y="572"/>
              <a:ext cx="726" cy="263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AU" dirty="0"/>
            </a:p>
          </p:txBody>
        </p:sp>
      </p:grpSp>
      <p:grpSp>
        <p:nvGrpSpPr>
          <p:cNvPr id="75791" name="Group 15"/>
          <p:cNvGrpSpPr>
            <a:grpSpLocks/>
          </p:cNvGrpSpPr>
          <p:nvPr/>
        </p:nvGrpSpPr>
        <p:grpSpPr bwMode="auto">
          <a:xfrm>
            <a:off x="4140200" y="1484313"/>
            <a:ext cx="3095625" cy="3097212"/>
            <a:chOff x="2608" y="935"/>
            <a:chExt cx="1950" cy="1951"/>
          </a:xfrm>
        </p:grpSpPr>
        <p:sp>
          <p:nvSpPr>
            <p:cNvPr id="47114" name="Line 13"/>
            <p:cNvSpPr>
              <a:spLocks noChangeShapeType="1"/>
            </p:cNvSpPr>
            <p:nvPr/>
          </p:nvSpPr>
          <p:spPr bwMode="auto">
            <a:xfrm>
              <a:off x="3016" y="935"/>
              <a:ext cx="1542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AU" dirty="0"/>
            </a:p>
          </p:txBody>
        </p:sp>
        <p:sp>
          <p:nvSpPr>
            <p:cNvPr id="47115" name="Line 14"/>
            <p:cNvSpPr>
              <a:spLocks noChangeShapeType="1"/>
            </p:cNvSpPr>
            <p:nvPr/>
          </p:nvSpPr>
          <p:spPr bwMode="auto">
            <a:xfrm flipV="1">
              <a:off x="2608" y="935"/>
              <a:ext cx="907" cy="1951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AU" dirty="0"/>
            </a:p>
          </p:txBody>
        </p:sp>
      </p:grpSp>
      <p:grpSp>
        <p:nvGrpSpPr>
          <p:cNvPr id="75795" name="Group 19"/>
          <p:cNvGrpSpPr>
            <a:grpSpLocks/>
          </p:cNvGrpSpPr>
          <p:nvPr/>
        </p:nvGrpSpPr>
        <p:grpSpPr bwMode="auto">
          <a:xfrm>
            <a:off x="4787900" y="2276475"/>
            <a:ext cx="2447925" cy="1584325"/>
            <a:chOff x="3016" y="1434"/>
            <a:chExt cx="1542" cy="998"/>
          </a:xfrm>
        </p:grpSpPr>
        <p:sp>
          <p:nvSpPr>
            <p:cNvPr id="47112" name="Line 17"/>
            <p:cNvSpPr>
              <a:spLocks noChangeShapeType="1"/>
            </p:cNvSpPr>
            <p:nvPr/>
          </p:nvSpPr>
          <p:spPr bwMode="auto">
            <a:xfrm>
              <a:off x="3016" y="1434"/>
              <a:ext cx="1542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AU" dirty="0"/>
            </a:p>
          </p:txBody>
        </p:sp>
        <p:sp>
          <p:nvSpPr>
            <p:cNvPr id="47113" name="Line 18"/>
            <p:cNvSpPr>
              <a:spLocks noChangeShapeType="1"/>
            </p:cNvSpPr>
            <p:nvPr/>
          </p:nvSpPr>
          <p:spPr bwMode="auto">
            <a:xfrm flipV="1">
              <a:off x="3334" y="1434"/>
              <a:ext cx="181" cy="99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333890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5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5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2"/>
          <p:cNvSpPr txBox="1">
            <a:spLocks noGrp="1"/>
          </p:cNvSpPr>
          <p:nvPr/>
        </p:nvSpPr>
        <p:spPr bwMode="auto">
          <a:xfrm>
            <a:off x="4392613" y="6443663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1000" b="0" dirty="0">
                <a:solidFill>
                  <a:schemeClr val="bg1"/>
                </a:solidFill>
              </a:rPr>
              <a:t>Ross C Brodie DGAL 2012:  From little things big things grow</a:t>
            </a:r>
          </a:p>
        </p:txBody>
      </p:sp>
      <p:sp>
        <p:nvSpPr>
          <p:cNvPr id="48131" name="AutoShape 5"/>
          <p:cNvSpPr>
            <a:spLocks noChangeAspect="1" noChangeArrowheads="1" noTextEdit="1"/>
          </p:cNvSpPr>
          <p:nvPr/>
        </p:nvSpPr>
        <p:spPr bwMode="auto">
          <a:xfrm>
            <a:off x="1185863" y="347663"/>
            <a:ext cx="6772275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dirty="0"/>
          </a:p>
        </p:txBody>
      </p:sp>
      <p:pic>
        <p:nvPicPr>
          <p:cNvPr id="48132" name="Picture 8" descr="L200050_317496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0"/>
            <a:ext cx="75247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47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92443"/>
          </a:xfrm>
        </p:spPr>
        <p:txBody>
          <a:bodyPr/>
          <a:lstStyle/>
          <a:p>
            <a:r>
              <a:rPr lang="en-AU" dirty="0" smtClean="0"/>
              <a:t>Deterministic gradient based - smoothness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000"/>
            <a:ext cx="6435199" cy="5760000"/>
          </a:xfrm>
        </p:spPr>
      </p:pic>
      <p:sp>
        <p:nvSpPr>
          <p:cNvPr id="8" name="TextBox 7"/>
          <p:cNvSpPr txBox="1"/>
          <p:nvPr/>
        </p:nvSpPr>
        <p:spPr>
          <a:xfrm>
            <a:off x="6300192" y="2566065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 smtClean="0"/>
              <a:t>low smoothness</a:t>
            </a:r>
            <a:endParaRPr lang="en-AU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3739679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 smtClean="0"/>
              <a:t>medium smoothness</a:t>
            </a:r>
            <a:endParaRPr lang="en-AU" sz="2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5086345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 smtClean="0"/>
              <a:t>high smoothness</a:t>
            </a:r>
            <a:endParaRPr lang="en-AU" sz="2200" b="1" dirty="0"/>
          </a:p>
        </p:txBody>
      </p:sp>
    </p:spTree>
    <p:extLst>
      <p:ext uri="{BB962C8B-B14F-4D97-AF65-F5344CB8AC3E}">
        <p14:creationId xmlns:p14="http://schemas.microsoft.com/office/powerpoint/2010/main" val="7548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92443"/>
          </a:xfrm>
        </p:spPr>
        <p:txBody>
          <a:bodyPr/>
          <a:lstStyle/>
          <a:p>
            <a:r>
              <a:rPr lang="en-AU" dirty="0"/>
              <a:t>Deterministic gradient based - </a:t>
            </a:r>
            <a:r>
              <a:rPr lang="en-AU" dirty="0" smtClean="0"/>
              <a:t>reference model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000"/>
            <a:ext cx="7050127" cy="5760000"/>
          </a:xfrm>
        </p:spPr>
      </p:pic>
      <p:sp>
        <p:nvSpPr>
          <p:cNvPr id="8" name="TextBox 7"/>
          <p:cNvSpPr txBox="1"/>
          <p:nvPr/>
        </p:nvSpPr>
        <p:spPr>
          <a:xfrm>
            <a:off x="7020272" y="2566065"/>
            <a:ext cx="1944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 smtClean="0"/>
              <a:t>reference conductivity  0.001 S/m</a:t>
            </a:r>
            <a:endParaRPr lang="en-AU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20272" y="4409236"/>
            <a:ext cx="1944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 smtClean="0"/>
              <a:t>reference conductivity  0.050 S/m</a:t>
            </a:r>
            <a:endParaRPr lang="en-AU" sz="2200" b="1" dirty="0"/>
          </a:p>
        </p:txBody>
      </p:sp>
    </p:spTree>
    <p:extLst>
      <p:ext uri="{BB962C8B-B14F-4D97-AF65-F5344CB8AC3E}">
        <p14:creationId xmlns:p14="http://schemas.microsoft.com/office/powerpoint/2010/main" val="32728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95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Frameworks:  Deterministic and probabilistic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Methods:  Gradient based and direct search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Compare and contrast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Example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Insert Title Here &lt;view/master/slidemaster&gt;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92443"/>
          </a:xfrm>
        </p:spPr>
        <p:txBody>
          <a:bodyPr/>
          <a:lstStyle/>
          <a:p>
            <a:r>
              <a:rPr lang="en-AU" dirty="0" smtClean="0"/>
              <a:t>Deterministic grad based and rj-McMC comparison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000"/>
            <a:ext cx="6435199" cy="5760000"/>
          </a:xfrm>
        </p:spPr>
      </p:pic>
      <p:sp>
        <p:nvSpPr>
          <p:cNvPr id="7" name="TextBox 6"/>
          <p:cNvSpPr txBox="1"/>
          <p:nvPr/>
        </p:nvSpPr>
        <p:spPr>
          <a:xfrm>
            <a:off x="6300192" y="2276872"/>
            <a:ext cx="26642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 smtClean="0"/>
              <a:t>deterministic -medium smoothness</a:t>
            </a:r>
            <a:endParaRPr lang="en-AU" sz="2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00192" y="3473132"/>
            <a:ext cx="26642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 smtClean="0"/>
              <a:t>rj-McMC -</a:t>
            </a:r>
          </a:p>
          <a:p>
            <a:r>
              <a:rPr lang="en-AU" sz="2200" b="1" dirty="0" smtClean="0"/>
              <a:t>most probable (best) model</a:t>
            </a:r>
            <a:endParaRPr lang="en-AU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5085184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 smtClean="0"/>
              <a:t>rj-McMC -</a:t>
            </a:r>
          </a:p>
          <a:p>
            <a:r>
              <a:rPr lang="en-AU" sz="2200" b="1" dirty="0" smtClean="0"/>
              <a:t>mean model</a:t>
            </a:r>
            <a:endParaRPr lang="en-AU" sz="2200" b="1" dirty="0"/>
          </a:p>
        </p:txBody>
      </p:sp>
    </p:spTree>
    <p:extLst>
      <p:ext uri="{BB962C8B-B14F-4D97-AF65-F5344CB8AC3E}">
        <p14:creationId xmlns:p14="http://schemas.microsoft.com/office/powerpoint/2010/main" val="7008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Location </a:t>
            </a:r>
            <a:r>
              <a:rPr lang="en-AU" dirty="0"/>
              <a:t>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000"/>
            <a:ext cx="6435199" cy="5760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87" y="1098000"/>
            <a:ext cx="5731513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1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Location B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801" y="1098000"/>
            <a:ext cx="6435199" cy="5760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000"/>
            <a:ext cx="5731513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Location C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801" y="1098000"/>
            <a:ext cx="6435199" cy="5760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000"/>
            <a:ext cx="5731513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r="6007"/>
          <a:stretch/>
        </p:blipFill>
        <p:spPr bwMode="auto">
          <a:xfrm>
            <a:off x="1" y="1449000"/>
            <a:ext cx="4634199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Conveying uncertainty on depth slice images</a:t>
            </a:r>
            <a:endParaRPr lang="en-A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r="5338"/>
          <a:stretch/>
        </p:blipFill>
        <p:spPr bwMode="auto">
          <a:xfrm>
            <a:off x="4654016" y="1449000"/>
            <a:ext cx="4489984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42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Malcolm </a:t>
            </a:r>
            <a:r>
              <a:rPr lang="en-US" dirty="0"/>
              <a:t>Sambridge, Research School of Earth Sciences, Australian National University, for guidance on the Monte Carlo inversion </a:t>
            </a:r>
            <a:r>
              <a:rPr lang="en-US" dirty="0" smtClean="0"/>
              <a:t>algorithm.</a:t>
            </a:r>
            <a:endParaRPr lang="en-US" dirty="0"/>
          </a:p>
          <a:p>
            <a:endParaRPr lang="en-US" dirty="0"/>
          </a:p>
          <a:p>
            <a:r>
              <a:rPr lang="en-US" dirty="0"/>
              <a:t>National Computational Infrastructure (http://www.nci.org.au) which we used for the computational work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Western Australia Department of Water for providing the Lake Thetis example dataset.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379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11188" y="5084763"/>
            <a:ext cx="8208962" cy="1661993"/>
          </a:xfrm>
        </p:spPr>
        <p:txBody>
          <a:bodyPr/>
          <a:lstStyle/>
          <a:p>
            <a:r>
              <a:rPr lang="en-AU" dirty="0"/>
              <a:t>Phone:</a:t>
            </a:r>
            <a:r>
              <a:rPr lang="en-AU" b="0" dirty="0"/>
              <a:t> +61 2 6249 </a:t>
            </a:r>
            <a:r>
              <a:rPr lang="en-AU" b="0" dirty="0" smtClean="0"/>
              <a:t>9607</a:t>
            </a:r>
            <a:endParaRPr lang="en-AU" b="0" dirty="0"/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</a:t>
            </a:r>
            <a:r>
              <a:rPr lang="en-AU" b="0" dirty="0" smtClean="0"/>
              <a:t>ross.c.brodie@ga.gov.au</a:t>
            </a:r>
            <a:endParaRPr lang="en-AU" b="0" dirty="0"/>
          </a:p>
          <a:p>
            <a:r>
              <a:rPr lang="en-AU" dirty="0"/>
              <a:t>Address:</a:t>
            </a:r>
            <a:r>
              <a:rPr lang="en-AU" b="0" dirty="0"/>
              <a:t> Cnr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4363" y="1860550"/>
            <a:ext cx="8229600" cy="1477328"/>
          </a:xfrm>
        </p:spPr>
        <p:txBody>
          <a:bodyPr/>
          <a:lstStyle/>
          <a:p>
            <a:r>
              <a:rPr lang="en-AU" sz="3000" dirty="0" smtClean="0">
                <a:solidFill>
                  <a:srgbClr val="4D4D4D"/>
                </a:solidFill>
              </a:rPr>
              <a:t>Monte </a:t>
            </a:r>
            <a:r>
              <a:rPr lang="en-AU" sz="3000" dirty="0">
                <a:solidFill>
                  <a:srgbClr val="4D4D4D"/>
                </a:solidFill>
              </a:rPr>
              <a:t>Carlo (stochastic) inversions - similarities and differences to gradient based </a:t>
            </a:r>
            <a:r>
              <a:rPr lang="en-AU" sz="3000" dirty="0" smtClean="0">
                <a:solidFill>
                  <a:srgbClr val="4D4D4D"/>
                </a:solidFill>
              </a:rPr>
              <a:t>methods</a:t>
            </a:r>
            <a:endParaRPr lang="en-US" dirty="0"/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3506018"/>
            <a:ext cx="8229600" cy="400110"/>
          </a:xfrm>
        </p:spPr>
        <p:txBody>
          <a:bodyPr/>
          <a:lstStyle/>
          <a:p>
            <a:pPr lvl="0"/>
            <a:r>
              <a:rPr lang="en-US" sz="2000" dirty="0" smtClean="0"/>
              <a:t>Ross </a:t>
            </a:r>
            <a:r>
              <a:rPr lang="en-US" sz="2000" dirty="0"/>
              <a:t>Brodie, Geoscience </a:t>
            </a:r>
            <a:r>
              <a:rPr lang="en-US" sz="2000" dirty="0" smtClean="0"/>
              <a:t>Australia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Declaration</a:t>
            </a:r>
            <a:endParaRPr lang="en-US" dirty="0"/>
          </a:p>
        </p:txBody>
      </p:sp>
      <p:sp>
        <p:nvSpPr>
          <p:cNvPr id="595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Many of the illustrations in this presentation are supplied with permission from, and courtesy of, Malcolm Sambridge, Research School of Earth Sciences, Australian National University.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Insert Title Here &lt;view/master/slidemaster&gt;</a:t>
            </a:r>
          </a:p>
        </p:txBody>
      </p:sp>
    </p:spTree>
    <p:extLst>
      <p:ext uri="{BB962C8B-B14F-4D97-AF65-F5344CB8AC3E}">
        <p14:creationId xmlns:p14="http://schemas.microsoft.com/office/powerpoint/2010/main" val="24917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Inversion frameworks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Deterministic framework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dirty="0"/>
              <a:t>often called an optimization approach or problem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dirty="0" smtClean="0"/>
              <a:t>concerned </a:t>
            </a:r>
            <a:r>
              <a:rPr lang="en-AU" dirty="0"/>
              <a:t>with finding a single solution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dirty="0" smtClean="0"/>
              <a:t>usually the global extremum (max or min) of an objective function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000" dirty="0" smtClean="0"/>
              <a:t>Probabilistic framework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sz="2000" dirty="0"/>
              <a:t>often called probabilistic inference, ensemble inference, or Bayesian inference approaches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sz="2000" dirty="0" smtClean="0"/>
              <a:t>concerned with estimating the statistical distribution of feasible solutions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sz="2000" dirty="0" smtClean="0"/>
              <a:t>usually finds solutions in the vicinity of the global extremum plus several local extremum of an objective function</a:t>
            </a:r>
          </a:p>
          <a:p>
            <a:pPr marL="790575" lvl="1" indent="-342900">
              <a:buFont typeface="Arial" pitchFamily="34" charset="0"/>
              <a:buChar char="•"/>
            </a:pPr>
            <a:endParaRPr lang="en-AU" sz="2000" dirty="0" smtClean="0"/>
          </a:p>
          <a:p>
            <a:pPr marL="790575" lvl="1" indent="-342900">
              <a:buFont typeface="Arial" pitchFamily="34" charset="0"/>
              <a:buChar char="•"/>
            </a:pPr>
            <a:endParaRPr lang="en-AU" sz="2000" dirty="0" smtClean="0"/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580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970098" cy="4320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Crux of the difference between the frameworks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74" y="1556792"/>
            <a:ext cx="4507826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552" y="5661248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Image of Log Likelihood or Negative of data misfit</a:t>
            </a:r>
          </a:p>
          <a:p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5292080" y="566124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Samples from the Posterior Probability Density Function</a:t>
            </a:r>
            <a:endParaRPr lang="en-AU" dirty="0"/>
          </a:p>
        </p:txBody>
      </p:sp>
      <p:sp>
        <p:nvSpPr>
          <p:cNvPr id="36" name="TextBox 35"/>
          <p:cNvSpPr txBox="1"/>
          <p:nvPr/>
        </p:nvSpPr>
        <p:spPr>
          <a:xfrm>
            <a:off x="539552" y="98072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Deterministic framework</a:t>
            </a:r>
            <a:endParaRPr lang="en-AU" dirty="0"/>
          </a:p>
        </p:txBody>
      </p:sp>
      <p:sp>
        <p:nvSpPr>
          <p:cNvPr id="37" name="TextBox 36"/>
          <p:cNvSpPr txBox="1"/>
          <p:nvPr/>
        </p:nvSpPr>
        <p:spPr>
          <a:xfrm>
            <a:off x="5292080" y="9807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Probabilistic inference</a:t>
            </a:r>
            <a:endParaRPr lang="en-AU" dirty="0"/>
          </a:p>
        </p:txBody>
      </p:sp>
      <p:sp>
        <p:nvSpPr>
          <p:cNvPr id="39" name="TextBox 38"/>
          <p:cNvSpPr txBox="1"/>
          <p:nvPr/>
        </p:nvSpPr>
        <p:spPr>
          <a:xfrm>
            <a:off x="2483768" y="245754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The answer</a:t>
            </a:r>
            <a:endParaRPr lang="en-AU" dirty="0"/>
          </a:p>
        </p:txBody>
      </p:sp>
      <p:sp>
        <p:nvSpPr>
          <p:cNvPr id="43" name="TextBox 42"/>
          <p:cNvSpPr txBox="1"/>
          <p:nvPr/>
        </p:nvSpPr>
        <p:spPr>
          <a:xfrm>
            <a:off x="1780456" y="3338408"/>
            <a:ext cx="360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400" b="1" dirty="0" smtClean="0"/>
          </a:p>
          <a:p>
            <a:endParaRPr lang="en-AU" dirty="0"/>
          </a:p>
        </p:txBody>
      </p:sp>
      <p:sp>
        <p:nvSpPr>
          <p:cNvPr id="50" name="Oval 49"/>
          <p:cNvSpPr/>
          <p:nvPr/>
        </p:nvSpPr>
        <p:spPr bwMode="auto">
          <a:xfrm>
            <a:off x="2337542" y="2638447"/>
            <a:ext cx="72008" cy="73749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319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Posterior Probability Density Function (PDF)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/>
              <a:t>Deterministic framework is </a:t>
            </a:r>
            <a:r>
              <a:rPr lang="en-AU" dirty="0" smtClean="0"/>
              <a:t>concerned with locating, for example, the peak </a:t>
            </a:r>
            <a:r>
              <a:rPr lang="en-AU" dirty="0"/>
              <a:t>of the posterior PDF histogram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Probabilistic framework seeks to estimate the whole shape of the posterior PDF histogram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30" y="2780928"/>
            <a:ext cx="867354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8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Methods of finding the solution(s)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Gradient based methods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Direct search methods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dirty="0" smtClean="0"/>
              <a:t>Non Monte Carlo</a:t>
            </a:r>
          </a:p>
          <a:p>
            <a:pPr marL="790575" lvl="1" indent="-342900">
              <a:buFont typeface="Arial" pitchFamily="34" charset="0"/>
              <a:buChar char="•"/>
            </a:pPr>
            <a:r>
              <a:rPr lang="en-AU" dirty="0" smtClean="0"/>
              <a:t>Monte Carlo</a:t>
            </a:r>
          </a:p>
          <a:p>
            <a:endParaRPr lang="en-AU" sz="1600" dirty="0" smtClean="0"/>
          </a:p>
          <a:p>
            <a:pPr marL="790575" lvl="1" indent="-342900">
              <a:buFont typeface="Arial" pitchFamily="34" charset="0"/>
              <a:buChar char="•"/>
            </a:pPr>
            <a:endParaRPr lang="en-AU" sz="1600" dirty="0" smtClean="0"/>
          </a:p>
          <a:p>
            <a:endParaRPr lang="en-AU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250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Gradient based methods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Basic idea is to traverse down the objective function surface using the slope direction (vector gradient) as guidance on the direction in which to go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Data forward model must </a:t>
            </a:r>
            <a:r>
              <a:rPr lang="en-AU" dirty="0"/>
              <a:t>be </a:t>
            </a:r>
            <a:r>
              <a:rPr lang="en-AU" dirty="0" smtClean="0"/>
              <a:t>differentiable (</a:t>
            </a:r>
            <a:r>
              <a:rPr lang="en-AU" dirty="0"/>
              <a:t>analytically or </a:t>
            </a:r>
            <a:r>
              <a:rPr lang="en-AU" dirty="0" smtClean="0"/>
              <a:t>numerically) w.r.t. the unknown model parameters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Works for many unknowns (dimensions)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Only used in </a:t>
            </a:r>
            <a:r>
              <a:rPr lang="en-AU" dirty="0"/>
              <a:t>the deterministic framework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Ideal for linear model-data relationships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Work for weakly non-linear problems by iterative solution and linearizing about the current model… but can fail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dirty="0" smtClean="0"/>
              <a:t>Fails for strongly non-linear problems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000" dirty="0" smtClean="0"/>
              <a:t>e.g. steepest descent, conjugate gradients, (quasi) Newton methods</a:t>
            </a:r>
            <a:endParaRPr lang="en-AU" sz="1600" dirty="0" smtClean="0"/>
          </a:p>
          <a:p>
            <a:pPr marL="790575" lvl="1" indent="-342900">
              <a:buFont typeface="Arial" pitchFamily="34" charset="0"/>
              <a:buChar char="•"/>
            </a:pPr>
            <a:endParaRPr lang="en-AU" sz="1600" dirty="0" smtClean="0"/>
          </a:p>
          <a:p>
            <a:endParaRPr lang="en-AU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Insert Title Here &lt;view/master/slidemaster&gt;</a:t>
            </a:r>
            <a:endParaRPr lang="en-AU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43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 Template White">
  <a:themeElements>
    <a:clrScheme name="GA Conclusion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A Conclusion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Conclusion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A White Pages">
  <a:themeElements>
    <a:clrScheme name="GA Whit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Whit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GA Whit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A Internal Title Slide">
  <a:themeElements>
    <a:clrScheme name="GA Internal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 Template White</Template>
  <TotalTime>5760</TotalTime>
  <Words>1601</Words>
  <Application>Microsoft Office PowerPoint</Application>
  <PresentationFormat>On-screen Show (4:3)</PresentationFormat>
  <Paragraphs>218</Paragraphs>
  <Slides>36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GA Template White</vt:lpstr>
      <vt:lpstr>GA White Pages</vt:lpstr>
      <vt:lpstr>GA Internal Title Slide</vt:lpstr>
      <vt:lpstr>Monte Carlo (stochastic) inversions - similarities and differences to gradient based methods</vt:lpstr>
      <vt:lpstr>Probabilistic framework - similarities and differences to the deterministic framework  Direct search methods - similarities and differences to gradient based methods</vt:lpstr>
      <vt:lpstr>Outline</vt:lpstr>
      <vt:lpstr>Declaration</vt:lpstr>
      <vt:lpstr>Inversion frameworks</vt:lpstr>
      <vt:lpstr>Crux of the difference between the frameworks</vt:lpstr>
      <vt:lpstr>Posterior Probability Density Function (PDF)</vt:lpstr>
      <vt:lpstr>Methods of finding the solution(s)</vt:lpstr>
      <vt:lpstr>Gradient based methods</vt:lpstr>
      <vt:lpstr>Monte Carlo methods</vt:lpstr>
      <vt:lpstr>Crux of the difference between methods</vt:lpstr>
      <vt:lpstr>Linear data-model relationship</vt:lpstr>
      <vt:lpstr>Weakly non-linear data-model relationship</vt:lpstr>
      <vt:lpstr>Strongly non-linear data-model relationship</vt:lpstr>
      <vt:lpstr>Derivatives</vt:lpstr>
      <vt:lpstr>Number of unknowns</vt:lpstr>
      <vt:lpstr>Computation time</vt:lpstr>
      <vt:lpstr>Uncertainty</vt:lpstr>
      <vt:lpstr>Non-uniqueness</vt:lpstr>
      <vt:lpstr>rj-McMC AEM inversion outline</vt:lpstr>
      <vt:lpstr>rj-McMC inversion - proposal types</vt:lpstr>
      <vt:lpstr>rj-McMC inversion - importance sampling</vt:lpstr>
      <vt:lpstr>rj-McMC inversion - importance sampling</vt:lpstr>
      <vt:lpstr>PowerPoint Presentation</vt:lpstr>
      <vt:lpstr>PowerPoint Presentation</vt:lpstr>
      <vt:lpstr>PowerPoint Presentation</vt:lpstr>
      <vt:lpstr>PowerPoint Presentation</vt:lpstr>
      <vt:lpstr>Deterministic gradient based - smoothness</vt:lpstr>
      <vt:lpstr>Deterministic gradient based - reference model</vt:lpstr>
      <vt:lpstr>Deterministic grad based and rj-McMC comparison</vt:lpstr>
      <vt:lpstr>Location A</vt:lpstr>
      <vt:lpstr>Location B</vt:lpstr>
      <vt:lpstr>Location C</vt:lpstr>
      <vt:lpstr>Conveying uncertainty on depth slice images</vt:lpstr>
      <vt:lpstr>Acknowledgements</vt:lpstr>
      <vt:lpstr>Monte Carlo (stochastic) inversions - similarities and differences to gradient based methods</vt:lpstr>
    </vt:vector>
  </TitlesOfParts>
  <Company>Geoscience Australia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C Brodie</dc:creator>
  <cp:lastModifiedBy>Ross C Brodie</cp:lastModifiedBy>
  <cp:revision>144</cp:revision>
  <cp:lastPrinted>2013-08-09T07:03:25Z</cp:lastPrinted>
  <dcterms:created xsi:type="dcterms:W3CDTF">2013-06-12T00:07:40Z</dcterms:created>
  <dcterms:modified xsi:type="dcterms:W3CDTF">2013-09-23T01:42:36Z</dcterms:modified>
</cp:coreProperties>
</file>